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6" r:id="rId11"/>
    <p:sldId id="278" r:id="rId12"/>
    <p:sldId id="265" r:id="rId13"/>
    <p:sldId id="271" r:id="rId14"/>
    <p:sldId id="267" r:id="rId15"/>
    <p:sldId id="268" r:id="rId16"/>
    <p:sldId id="269" r:id="rId17"/>
    <p:sldId id="270" r:id="rId18"/>
    <p:sldId id="272" r:id="rId19"/>
    <p:sldId id="273" r:id="rId20"/>
    <p:sldId id="274" r:id="rId21"/>
    <p:sldId id="275" r:id="rId22"/>
    <p:sldId id="276" r:id="rId23"/>
    <p:sldId id="277" r:id="rId24"/>
    <p:sldId id="279" r:id="rId25"/>
    <p:sldId id="280" r:id="rId26"/>
    <p:sldId id="281" r:id="rId27"/>
    <p:sldId id="282" r:id="rId28"/>
    <p:sldId id="283" r:id="rId29"/>
    <p:sldId id="284" r:id="rId30"/>
    <p:sldId id="285" r:id="rId31"/>
    <p:sldId id="286" r:id="rId32"/>
    <p:sldId id="288"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6" r:id="rId48"/>
    <p:sldId id="313" r:id="rId49"/>
    <p:sldId id="314" r:id="rId50"/>
    <p:sldId id="308" r:id="rId51"/>
    <p:sldId id="302" r:id="rId52"/>
    <p:sldId id="303" r:id="rId53"/>
    <p:sldId id="304" r:id="rId54"/>
    <p:sldId id="305" r:id="rId55"/>
    <p:sldId id="307" r:id="rId56"/>
    <p:sldId id="311" r:id="rId57"/>
    <p:sldId id="309" r:id="rId58"/>
    <p:sldId id="310" r:id="rId59"/>
    <p:sldId id="312" r:id="rId60"/>
    <p:sldId id="318" r:id="rId61"/>
    <p:sldId id="319" r:id="rId62"/>
    <p:sldId id="320" r:id="rId63"/>
    <p:sldId id="316" r:id="rId64"/>
    <p:sldId id="317" r:id="rId65"/>
    <p:sldId id="315"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2" autoAdjust="0"/>
    <p:restoredTop sz="94660"/>
  </p:normalViewPr>
  <p:slideViewPr>
    <p:cSldViewPr>
      <p:cViewPr varScale="1">
        <p:scale>
          <a:sx n="69" d="100"/>
          <a:sy n="69" d="100"/>
        </p:scale>
        <p:origin x="-130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BEC4AD-4AB1-42FC-A8F8-F3B06C54DA18}" type="datetimeFigureOut">
              <a:rPr lang="en-US" smtClean="0"/>
              <a:t>3/27/2014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778304-505F-4363-AA3E-67686597761E}" type="slidenum">
              <a:rPr lang="en-US" smtClean="0"/>
              <a:t>‹#›</a:t>
            </a:fld>
            <a:endParaRPr lang="en-US"/>
          </a:p>
        </p:txBody>
      </p:sp>
    </p:spTree>
    <p:extLst>
      <p:ext uri="{BB962C8B-B14F-4D97-AF65-F5344CB8AC3E}">
        <p14:creationId xmlns:p14="http://schemas.microsoft.com/office/powerpoint/2010/main" val="2468096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778304-505F-4363-AA3E-67686597761E}" type="slidenum">
              <a:rPr lang="en-US" smtClean="0"/>
              <a:t>6</a:t>
            </a:fld>
            <a:endParaRPr lang="en-US"/>
          </a:p>
        </p:txBody>
      </p:sp>
    </p:spTree>
    <p:extLst>
      <p:ext uri="{BB962C8B-B14F-4D97-AF65-F5344CB8AC3E}">
        <p14:creationId xmlns:p14="http://schemas.microsoft.com/office/powerpoint/2010/main" val="2239364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05B72CD0-8DAF-4C40-8812-019AEA770871}" type="datetimeFigureOut">
              <a:rPr lang="en-US" smtClean="0"/>
              <a:t>3/27/2014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18470-F59A-4288-B683-74BED65E9F0D}"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B72CD0-8DAF-4C40-8812-019AEA770871}" type="datetimeFigureOut">
              <a:rPr lang="en-US" smtClean="0"/>
              <a:t>3/27/2014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18470-F59A-4288-B683-74BED65E9F0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B72CD0-8DAF-4C40-8812-019AEA770871}" type="datetimeFigureOut">
              <a:rPr lang="en-US" smtClean="0"/>
              <a:t>3/27/2014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18470-F59A-4288-B683-74BED65E9F0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05B72CD0-8DAF-4C40-8812-019AEA770871}" type="datetimeFigureOut">
              <a:rPr lang="en-US" smtClean="0"/>
              <a:t>3/27/2014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18470-F59A-4288-B683-74BED65E9F0D}"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B72CD0-8DAF-4C40-8812-019AEA770871}" type="datetimeFigureOut">
              <a:rPr lang="en-US" smtClean="0"/>
              <a:t>3/27/2014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18470-F59A-4288-B683-74BED65E9F0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05B72CD0-8DAF-4C40-8812-019AEA770871}" type="datetimeFigureOut">
              <a:rPr lang="en-US" smtClean="0"/>
              <a:t>3/27/2014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18470-F59A-4288-B683-74BED65E9F0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5B72CD0-8DAF-4C40-8812-019AEA770871}" type="datetimeFigureOut">
              <a:rPr lang="en-US" smtClean="0"/>
              <a:t>3/27/2014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C18470-F59A-4288-B683-74BED65E9F0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5B72CD0-8DAF-4C40-8812-019AEA770871}" type="datetimeFigureOut">
              <a:rPr lang="en-US" smtClean="0"/>
              <a:t>3/27/2014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C18470-F59A-4288-B683-74BED65E9F0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B72CD0-8DAF-4C40-8812-019AEA770871}" type="datetimeFigureOut">
              <a:rPr lang="en-US" smtClean="0"/>
              <a:t>3/27/2014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C18470-F59A-4288-B683-74BED65E9F0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B72CD0-8DAF-4C40-8812-019AEA770871}" type="datetimeFigureOut">
              <a:rPr lang="en-US" smtClean="0"/>
              <a:t>3/27/2014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18470-F59A-4288-B683-74BED65E9F0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B72CD0-8DAF-4C40-8812-019AEA770871}" type="datetimeFigureOut">
              <a:rPr lang="en-US" smtClean="0"/>
              <a:t>3/27/2014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18470-F59A-4288-B683-74BED65E9F0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05B72CD0-8DAF-4C40-8812-019AEA770871}" type="datetimeFigureOut">
              <a:rPr lang="en-US" smtClean="0"/>
              <a:t>3/27/2014</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D1C18470-F59A-4288-B683-74BED65E9F0D}"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stforums.com/" TargetMode="External"/><Relationship Id="rId2" Type="http://schemas.openxmlformats.org/officeDocument/2006/relationships/hyperlink" Target="http://www.kpmg.com/ro/en/Pages/default.aspx"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msdn.microsoft.com/en-us/library/windows/desktop/ff818516(v=vs.85).aspx"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685800"/>
            <a:ext cx="6781800" cy="707886"/>
          </a:xfrm>
          <a:prstGeom prst="rect">
            <a:avLst/>
          </a:prstGeom>
          <a:noFill/>
        </p:spPr>
        <p:txBody>
          <a:bodyPr wrap="square" rtlCol="0">
            <a:spAutoFit/>
          </a:bodyPr>
          <a:lstStyle/>
          <a:p>
            <a:r>
              <a:rPr lang="en-US" sz="4000" smtClean="0"/>
              <a:t>Workshop – Malware applications</a:t>
            </a:r>
            <a:endParaRPr lang="en-US" sz="4000"/>
          </a:p>
        </p:txBody>
      </p:sp>
      <p:sp>
        <p:nvSpPr>
          <p:cNvPr id="5" name="TextBox 4"/>
          <p:cNvSpPr txBox="1"/>
          <p:nvPr/>
        </p:nvSpPr>
        <p:spPr>
          <a:xfrm>
            <a:off x="3048000" y="1929825"/>
            <a:ext cx="2971800" cy="646331"/>
          </a:xfrm>
          <a:prstGeom prst="rect">
            <a:avLst/>
          </a:prstGeom>
          <a:noFill/>
        </p:spPr>
        <p:txBody>
          <a:bodyPr wrap="square" rtlCol="0">
            <a:spAutoFit/>
          </a:bodyPr>
          <a:lstStyle/>
          <a:p>
            <a:r>
              <a:rPr lang="en-US" sz="3600" err="1" smtClean="0"/>
              <a:t>Ionut</a:t>
            </a:r>
            <a:r>
              <a:rPr lang="en-US" sz="3600" smtClean="0"/>
              <a:t> </a:t>
            </a:r>
            <a:r>
              <a:rPr lang="en-US" sz="3600" err="1" smtClean="0"/>
              <a:t>Popescu</a:t>
            </a:r>
            <a:endParaRPr lang="en-US" sz="3600"/>
          </a:p>
        </p:txBody>
      </p:sp>
      <p:sp>
        <p:nvSpPr>
          <p:cNvPr id="6" name="TextBox 5"/>
          <p:cNvSpPr txBox="1"/>
          <p:nvPr/>
        </p:nvSpPr>
        <p:spPr>
          <a:xfrm>
            <a:off x="1219200" y="4031159"/>
            <a:ext cx="6705600" cy="769441"/>
          </a:xfrm>
          <a:prstGeom prst="rect">
            <a:avLst/>
          </a:prstGeom>
          <a:noFill/>
        </p:spPr>
        <p:txBody>
          <a:bodyPr wrap="square" rtlCol="0">
            <a:spAutoFit/>
          </a:bodyPr>
          <a:lstStyle/>
          <a:p>
            <a:pPr algn="ctr"/>
            <a:r>
              <a:rPr lang="en-US" sz="2400" smtClean="0"/>
              <a:t>Penetration Tester @ KPMG Romania</a:t>
            </a:r>
          </a:p>
          <a:p>
            <a:pPr algn="ctr"/>
            <a:r>
              <a:rPr lang="en-US" sz="2000">
                <a:hlinkClick r:id="rId2"/>
              </a:rPr>
              <a:t>http://www.kpmg.com/ro/en/Pages/default.aspx</a:t>
            </a:r>
            <a:endParaRPr lang="en-US" sz="2000"/>
          </a:p>
        </p:txBody>
      </p:sp>
      <p:sp>
        <p:nvSpPr>
          <p:cNvPr id="7" name="TextBox 6"/>
          <p:cNvSpPr txBox="1"/>
          <p:nvPr/>
        </p:nvSpPr>
        <p:spPr>
          <a:xfrm>
            <a:off x="1219200" y="5174159"/>
            <a:ext cx="6705600" cy="769441"/>
          </a:xfrm>
          <a:prstGeom prst="rect">
            <a:avLst/>
          </a:prstGeom>
          <a:noFill/>
        </p:spPr>
        <p:txBody>
          <a:bodyPr wrap="square" rtlCol="0">
            <a:spAutoFit/>
          </a:bodyPr>
          <a:lstStyle/>
          <a:p>
            <a:pPr algn="ctr"/>
            <a:r>
              <a:rPr lang="en-US" sz="2400" smtClean="0"/>
              <a:t>Administrator @ Romanian Security Team</a:t>
            </a:r>
          </a:p>
          <a:p>
            <a:pPr algn="ctr"/>
            <a:r>
              <a:rPr lang="en-US" sz="2000" smtClean="0">
                <a:hlinkClick r:id="rId3"/>
              </a:rPr>
              <a:t>https://www.rstforums.com</a:t>
            </a:r>
            <a:endParaRPr lang="en-US" sz="2000"/>
          </a:p>
        </p:txBody>
      </p:sp>
    </p:spTree>
    <p:extLst>
      <p:ext uri="{BB962C8B-B14F-4D97-AF65-F5344CB8AC3E}">
        <p14:creationId xmlns:p14="http://schemas.microsoft.com/office/powerpoint/2010/main" val="381183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228600"/>
            <a:ext cx="5181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WinAPI function calls</a:t>
            </a:r>
            <a:endParaRPr lang="en-US" sz="3600">
              <a:latin typeface="Arial Unicode MS" pitchFamily="34" charset="-128"/>
              <a:ea typeface="Arial Unicode MS" pitchFamily="34" charset="-128"/>
              <a:cs typeface="Arial Unicode MS" pitchFamily="34" charset="-128"/>
            </a:endParaRPr>
          </a:p>
        </p:txBody>
      </p:sp>
      <p:graphicFrame>
        <p:nvGraphicFramePr>
          <p:cNvPr id="9" name="Table 8"/>
          <p:cNvGraphicFramePr>
            <a:graphicFrameLocks noGrp="1"/>
          </p:cNvGraphicFramePr>
          <p:nvPr>
            <p:extLst>
              <p:ext uri="{D42A27DB-BD31-4B8C-83A1-F6EECF244321}">
                <p14:modId xmlns:p14="http://schemas.microsoft.com/office/powerpoint/2010/main" val="2435566562"/>
              </p:ext>
            </p:extLst>
          </p:nvPr>
        </p:nvGraphicFramePr>
        <p:xfrm>
          <a:off x="1143000" y="1295400"/>
          <a:ext cx="6858000" cy="3505201"/>
        </p:xfrm>
        <a:graphic>
          <a:graphicData uri="http://schemas.openxmlformats.org/drawingml/2006/table">
            <a:tbl>
              <a:tblPr firstRow="1" bandRow="1">
                <a:tableStyleId>{5C22544A-7EE6-4342-B048-85BDC9FD1C3A}</a:tableStyleId>
              </a:tblPr>
              <a:tblGrid>
                <a:gridCol w="3429000"/>
                <a:gridCol w="3429000"/>
              </a:tblGrid>
              <a:tr h="432631">
                <a:tc>
                  <a:txBody>
                    <a:bodyPr/>
                    <a:lstStyle/>
                    <a:p>
                      <a:pPr algn="ctr"/>
                      <a:r>
                        <a:rPr lang="en-US" smtClean="0"/>
                        <a:t>Module name</a:t>
                      </a:r>
                      <a:endParaRPr lang="en-US"/>
                    </a:p>
                  </a:txBody>
                  <a:tcPr anchor="ctr"/>
                </a:tc>
                <a:tc>
                  <a:txBody>
                    <a:bodyPr/>
                    <a:lstStyle/>
                    <a:p>
                      <a:pPr algn="ctr"/>
                      <a:r>
                        <a:rPr lang="en-US" smtClean="0"/>
                        <a:t>API name</a:t>
                      </a:r>
                      <a:endParaRPr lang="en-US"/>
                    </a:p>
                  </a:txBody>
                  <a:tcPr anchor="ctr"/>
                </a:tc>
              </a:tr>
              <a:tr h="512095">
                <a:tc>
                  <a:txBody>
                    <a:bodyPr/>
                    <a:lstStyle/>
                    <a:p>
                      <a:pPr algn="ctr"/>
                      <a:r>
                        <a:rPr lang="en-US" smtClean="0"/>
                        <a:t>Application.exe</a:t>
                      </a:r>
                      <a:endParaRPr lang="en-US"/>
                    </a:p>
                  </a:txBody>
                  <a:tcPr anchor="ctr"/>
                </a:tc>
                <a:tc>
                  <a:txBody>
                    <a:bodyPr/>
                    <a:lstStyle/>
                    <a:p>
                      <a:pPr algn="ctr"/>
                      <a:r>
                        <a:rPr lang="en-US" smtClean="0"/>
                        <a:t>fread</a:t>
                      </a:r>
                      <a:endParaRPr lang="en-US"/>
                    </a:p>
                  </a:txBody>
                  <a:tcPr anchor="ctr"/>
                </a:tc>
              </a:tr>
              <a:tr h="512095">
                <a:tc>
                  <a:txBody>
                    <a:bodyPr/>
                    <a:lstStyle/>
                    <a:p>
                      <a:pPr algn="ctr"/>
                      <a:r>
                        <a:rPr lang="en-US" smtClean="0"/>
                        <a:t>Msvcrt.dll</a:t>
                      </a:r>
                      <a:endParaRPr lang="en-US"/>
                    </a:p>
                  </a:txBody>
                  <a:tcPr anchor="ctr"/>
                </a:tc>
                <a:tc>
                  <a:txBody>
                    <a:bodyPr/>
                    <a:lstStyle/>
                    <a:p>
                      <a:pPr algn="ctr"/>
                      <a:r>
                        <a:rPr lang="en-US" smtClean="0"/>
                        <a:t>Msvcrt_fread</a:t>
                      </a:r>
                      <a:endParaRPr lang="en-US"/>
                    </a:p>
                  </a:txBody>
                  <a:tcPr anchor="ctr"/>
                </a:tc>
              </a:tr>
              <a:tr h="512095">
                <a:tc>
                  <a:txBody>
                    <a:bodyPr/>
                    <a:lstStyle/>
                    <a:p>
                      <a:pPr algn="ctr"/>
                      <a:r>
                        <a:rPr lang="en-US" smtClean="0"/>
                        <a:t>Msvcrt.dll</a:t>
                      </a:r>
                      <a:endParaRPr lang="en-US"/>
                    </a:p>
                  </a:txBody>
                  <a:tcPr anchor="ctr"/>
                </a:tc>
                <a:tc>
                  <a:txBody>
                    <a:bodyPr/>
                    <a:lstStyle/>
                    <a:p>
                      <a:pPr algn="ctr"/>
                      <a:r>
                        <a:rPr lang="en-US" smtClean="0"/>
                        <a:t>Msvcrt__read</a:t>
                      </a:r>
                      <a:endParaRPr lang="en-US"/>
                    </a:p>
                  </a:txBody>
                  <a:tcPr anchor="ctr"/>
                </a:tc>
              </a:tr>
              <a:tr h="512095">
                <a:tc>
                  <a:txBody>
                    <a:bodyPr/>
                    <a:lstStyle/>
                    <a:p>
                      <a:pPr algn="ctr"/>
                      <a:r>
                        <a:rPr lang="en-US" smtClean="0"/>
                        <a:t>Kernel32.dll</a:t>
                      </a:r>
                      <a:endParaRPr lang="en-US"/>
                    </a:p>
                  </a:txBody>
                  <a:tcPr anchor="ctr"/>
                </a:tc>
                <a:tc>
                  <a:txBody>
                    <a:bodyPr/>
                    <a:lstStyle/>
                    <a:p>
                      <a:pPr algn="ctr"/>
                      <a:r>
                        <a:rPr lang="en-US" smtClean="0"/>
                        <a:t>ReadFile</a:t>
                      </a:r>
                      <a:endParaRPr lang="en-US"/>
                    </a:p>
                  </a:txBody>
                  <a:tcPr anchor="ctr"/>
                </a:tc>
              </a:tr>
              <a:tr h="512095">
                <a:tc>
                  <a:txBody>
                    <a:bodyPr/>
                    <a:lstStyle/>
                    <a:p>
                      <a:pPr algn="ctr"/>
                      <a:r>
                        <a:rPr lang="en-US" smtClean="0"/>
                        <a:t>Kernelbase.dll</a:t>
                      </a:r>
                      <a:endParaRPr lang="en-US"/>
                    </a:p>
                  </a:txBody>
                  <a:tcPr anchor="ctr"/>
                </a:tc>
                <a:tc>
                  <a:txBody>
                    <a:bodyPr/>
                    <a:lstStyle/>
                    <a:p>
                      <a:pPr algn="ctr"/>
                      <a:r>
                        <a:rPr lang="en-US" smtClean="0"/>
                        <a:t>ReadFile</a:t>
                      </a:r>
                      <a:endParaRPr lang="en-US"/>
                    </a:p>
                  </a:txBody>
                  <a:tcPr anchor="ctr"/>
                </a:tc>
              </a:tr>
              <a:tr h="512095">
                <a:tc>
                  <a:txBody>
                    <a:bodyPr/>
                    <a:lstStyle/>
                    <a:p>
                      <a:pPr algn="ctr"/>
                      <a:r>
                        <a:rPr lang="en-US" smtClean="0"/>
                        <a:t>Ntdll.dll</a:t>
                      </a:r>
                      <a:endParaRPr lang="en-US"/>
                    </a:p>
                  </a:txBody>
                  <a:tcPr anchor="ctr"/>
                </a:tc>
                <a:tc>
                  <a:txBody>
                    <a:bodyPr/>
                    <a:lstStyle/>
                    <a:p>
                      <a:pPr algn="ctr"/>
                      <a:r>
                        <a:rPr lang="en-US" smtClean="0"/>
                        <a:t>NtReadFile</a:t>
                      </a:r>
                      <a:endParaRPr lang="en-US"/>
                    </a:p>
                  </a:txBody>
                  <a:tcPr anchor="ctr"/>
                </a:tc>
              </a:tr>
            </a:tbl>
          </a:graphicData>
        </a:graphic>
      </p:graphicFrame>
      <p:sp>
        <p:nvSpPr>
          <p:cNvPr id="10" name="TextBox 9"/>
          <p:cNvSpPr txBox="1"/>
          <p:nvPr/>
        </p:nvSpPr>
        <p:spPr>
          <a:xfrm>
            <a:off x="228600" y="6200001"/>
            <a:ext cx="8763000" cy="276999"/>
          </a:xfrm>
          <a:prstGeom prst="rect">
            <a:avLst/>
          </a:prstGeom>
          <a:noFill/>
        </p:spPr>
        <p:txBody>
          <a:bodyPr wrap="square" rtlCol="0">
            <a:spAutoFit/>
          </a:bodyPr>
          <a:lstStyle/>
          <a:p>
            <a:pPr algn="ctr"/>
            <a:r>
              <a:rPr lang="en-US" sz="1200" smtClean="0">
                <a:latin typeface="Courier New" pitchFamily="49" charset="0"/>
                <a:cs typeface="Courier New" pitchFamily="49" charset="0"/>
              </a:rPr>
              <a:t>How a simple “fread” function call is made.</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1900170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7400" y="228600"/>
            <a:ext cx="5334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WinAPI function example</a:t>
            </a:r>
            <a:endParaRPr lang="en-US" sz="3600">
              <a:latin typeface="Arial Unicode MS" pitchFamily="34" charset="-128"/>
              <a:ea typeface="Arial Unicode MS" pitchFamily="34" charset="-128"/>
              <a:cs typeface="Arial Unicode MS"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27021"/>
            <a:ext cx="8003512" cy="4265415"/>
          </a:xfrm>
          <a:prstGeom prst="rect">
            <a:avLst/>
          </a:prstGeom>
        </p:spPr>
      </p:pic>
      <p:sp>
        <p:nvSpPr>
          <p:cNvPr id="7" name="TextBox 6"/>
          <p:cNvSpPr txBox="1"/>
          <p:nvPr/>
        </p:nvSpPr>
        <p:spPr>
          <a:xfrm>
            <a:off x="228600" y="6167735"/>
            <a:ext cx="8763000" cy="461665"/>
          </a:xfrm>
          <a:prstGeom prst="rect">
            <a:avLst/>
          </a:prstGeom>
          <a:noFill/>
        </p:spPr>
        <p:txBody>
          <a:bodyPr wrap="square" rtlCol="0">
            <a:spAutoFit/>
          </a:bodyPr>
          <a:lstStyle/>
          <a:p>
            <a:pPr algn="ctr"/>
            <a:r>
              <a:rPr lang="en-US" sz="1200">
                <a:latin typeface="Courier New" pitchFamily="49" charset="0"/>
                <a:cs typeface="Courier New" pitchFamily="49" charset="0"/>
              </a:rPr>
              <a:t>Windows API Index: </a:t>
            </a:r>
            <a:r>
              <a:rPr lang="en-US" sz="1200">
                <a:latin typeface="Courier New" pitchFamily="49" charset="0"/>
                <a:cs typeface="Courier New" pitchFamily="49" charset="0"/>
                <a:hlinkClick r:id="rId3"/>
              </a:rPr>
              <a:t>http://</a:t>
            </a:r>
            <a:r>
              <a:rPr lang="en-US" sz="1200" smtClean="0">
                <a:latin typeface="Courier New" pitchFamily="49" charset="0"/>
                <a:cs typeface="Courier New" pitchFamily="49" charset="0"/>
                <a:hlinkClick r:id="rId3"/>
              </a:rPr>
              <a:t>msdn.microsoft.com/en-us/library/windows/desktop/ff818516%28v=vs.85%29.aspx</a:t>
            </a:r>
            <a:r>
              <a:rPr lang="en-US" sz="1200" smtClean="0">
                <a:latin typeface="Courier New" pitchFamily="49" charset="0"/>
                <a:cs typeface="Courier New" pitchFamily="49" charset="0"/>
              </a:rPr>
              <a:t> </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3486010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800" y="228600"/>
            <a:ext cx="6477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Windows common processes</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152400" y="1219200"/>
            <a:ext cx="8610600" cy="3970318"/>
          </a:xfrm>
          <a:prstGeom prst="rect">
            <a:avLst/>
          </a:prstGeom>
          <a:noFill/>
        </p:spPr>
        <p:txBody>
          <a:bodyPr wrap="square" rtlCol="0">
            <a:spAutoFit/>
          </a:bodyPr>
          <a:lstStyle/>
          <a:p>
            <a:r>
              <a:rPr lang="en-US" sz="1400" b="1">
                <a:solidFill>
                  <a:srgbClr val="FF0000"/>
                </a:solidFill>
                <a:latin typeface="Arial" pitchFamily="34" charset="0"/>
                <a:cs typeface="Arial" pitchFamily="34" charset="0"/>
              </a:rPr>
              <a:t>SMSS.EXE</a:t>
            </a:r>
            <a:r>
              <a:rPr lang="en-US" sz="1400">
                <a:latin typeface="Arial" pitchFamily="34" charset="0"/>
                <a:cs typeface="Arial" pitchFamily="34" charset="0"/>
              </a:rPr>
              <a:t> - Session Manager Subsystem is a component of the Microsoft Windows NT family. It is executed during the startup process of those operating systems. At this time it: creates environment variable, starts the kernel and user modes of the Win32 subsystem, starts winlogon.exe, the Windows logon manager</a:t>
            </a:r>
            <a:r>
              <a:rPr lang="en-US" sz="1400" smtClean="0">
                <a:latin typeface="Arial" pitchFamily="34" charset="0"/>
                <a:cs typeface="Arial" pitchFamily="34" charset="0"/>
              </a:rPr>
              <a:t>.</a:t>
            </a:r>
          </a:p>
          <a:p>
            <a:endParaRPr lang="en-US" sz="1400">
              <a:latin typeface="Arial" pitchFamily="34" charset="0"/>
              <a:cs typeface="Arial" pitchFamily="34" charset="0"/>
            </a:endParaRPr>
          </a:p>
          <a:p>
            <a:r>
              <a:rPr lang="en-US" sz="1400" b="1">
                <a:solidFill>
                  <a:srgbClr val="FF0000"/>
                </a:solidFill>
                <a:latin typeface="Arial" pitchFamily="34" charset="0"/>
                <a:cs typeface="Arial" pitchFamily="34" charset="0"/>
              </a:rPr>
              <a:t>WINLOGON.EXE</a:t>
            </a:r>
            <a:r>
              <a:rPr lang="en-US" sz="1400">
                <a:latin typeface="Arial" pitchFamily="34" charset="0"/>
                <a:cs typeface="Arial" pitchFamily="34" charset="0"/>
              </a:rPr>
              <a:t> - In computing, Winlogon is the component of Microsoft Windows operating systems that is responsible for handling the secure attention sequence, loading the user profile on logon, and optionally locking the computer when a screensaver is running (requiring another authentication step).</a:t>
            </a:r>
          </a:p>
          <a:p>
            <a:endParaRPr lang="en-US" sz="1400">
              <a:latin typeface="Arial" pitchFamily="34" charset="0"/>
              <a:cs typeface="Arial" pitchFamily="34" charset="0"/>
            </a:endParaRPr>
          </a:p>
          <a:p>
            <a:r>
              <a:rPr lang="en-US" sz="1400" b="1">
                <a:solidFill>
                  <a:srgbClr val="FF0000"/>
                </a:solidFill>
                <a:latin typeface="Arial" pitchFamily="34" charset="0"/>
                <a:cs typeface="Arial" pitchFamily="34" charset="0"/>
              </a:rPr>
              <a:t>CSRSS.EXE</a:t>
            </a:r>
            <a:r>
              <a:rPr lang="en-US" sz="1400">
                <a:latin typeface="Arial" pitchFamily="34" charset="0"/>
                <a:cs typeface="Arial" pitchFamily="34" charset="0"/>
              </a:rPr>
              <a:t> - Client/Server Runtime Subsystem  provides the user mode side of the Win32 subsystem. </a:t>
            </a:r>
            <a:r>
              <a:rPr lang="en-US" sz="1400" smtClean="0">
                <a:latin typeface="Arial" pitchFamily="34" charset="0"/>
                <a:cs typeface="Arial" pitchFamily="34" charset="0"/>
              </a:rPr>
              <a:t>When </a:t>
            </a:r>
            <a:r>
              <a:rPr lang="en-US" sz="1400">
                <a:latin typeface="Arial" pitchFamily="34" charset="0"/>
                <a:cs typeface="Arial" pitchFamily="34" charset="0"/>
              </a:rPr>
              <a:t>a user-mode process calls a function involving console windows, process/thread creation, or side-by-side support, instead of issuing a system call, the Win32 libraries (kernel32.dll, user32.dll, gdi32.dll) send an inter-process call to the CSRSS process which does most of the actual work without compromising the kernel. CSRSS is called along with winlogon.exe at Windows start-up.</a:t>
            </a:r>
          </a:p>
          <a:p>
            <a:endParaRPr lang="en-US" sz="1400">
              <a:latin typeface="Arial" pitchFamily="34" charset="0"/>
              <a:cs typeface="Arial" pitchFamily="34" charset="0"/>
            </a:endParaRPr>
          </a:p>
          <a:p>
            <a:r>
              <a:rPr lang="en-US" sz="1400" b="1" smtClean="0">
                <a:solidFill>
                  <a:srgbClr val="FF0000"/>
                </a:solidFill>
                <a:latin typeface="Arial" pitchFamily="34" charset="0"/>
                <a:cs typeface="Arial" pitchFamily="34" charset="0"/>
              </a:rPr>
              <a:t>LSASS.EXE</a:t>
            </a:r>
            <a:r>
              <a:rPr lang="en-US" sz="1400" smtClean="0">
                <a:latin typeface="Arial" pitchFamily="34" charset="0"/>
                <a:cs typeface="Arial" pitchFamily="34" charset="0"/>
              </a:rPr>
              <a:t> </a:t>
            </a:r>
            <a:r>
              <a:rPr lang="en-US" sz="1400">
                <a:latin typeface="Arial" pitchFamily="34" charset="0"/>
                <a:cs typeface="Arial" pitchFamily="34" charset="0"/>
              </a:rPr>
              <a:t>- Local Security Authority Subsystem Service is a process in Microsoft Windows operating systems that is responsible for enforcing the security policy on the system. It verifies users logging on to a Windows computer or server, handles password changes, and creates access tokens</a:t>
            </a:r>
            <a:r>
              <a:rPr lang="en-US" sz="1400" smtClean="0">
                <a:latin typeface="Arial" pitchFamily="34" charset="0"/>
                <a:cs typeface="Arial" pitchFamily="34" charset="0"/>
              </a:rPr>
              <a:t>.</a:t>
            </a:r>
          </a:p>
        </p:txBody>
      </p:sp>
      <p:sp>
        <p:nvSpPr>
          <p:cNvPr id="6" name="TextBox 5"/>
          <p:cNvSpPr txBox="1"/>
          <p:nvPr/>
        </p:nvSpPr>
        <p:spPr>
          <a:xfrm>
            <a:off x="228600" y="6019799"/>
            <a:ext cx="8763000" cy="646331"/>
          </a:xfrm>
          <a:prstGeom prst="rect">
            <a:avLst/>
          </a:prstGeom>
          <a:noFill/>
        </p:spPr>
        <p:txBody>
          <a:bodyPr wrap="square" rtlCol="0">
            <a:spAutoFit/>
          </a:bodyPr>
          <a:lstStyle/>
          <a:p>
            <a:r>
              <a:rPr lang="en-US" sz="1200">
                <a:latin typeface="Courier New" pitchFamily="49" charset="0"/>
                <a:cs typeface="Courier New" pitchFamily="49" charset="0"/>
              </a:rPr>
              <a:t>Because lsass.exe is a crucial system file, its name is often faked by malware. The lsass.exe file used by Windows is located in the folder C:\Windows\System32. If it is running from any other location, that lsass.exe is most likely a virus, spyware, trojan or worm.</a:t>
            </a:r>
          </a:p>
        </p:txBody>
      </p:sp>
    </p:spTree>
    <p:extLst>
      <p:ext uri="{BB962C8B-B14F-4D97-AF65-F5344CB8AC3E}">
        <p14:creationId xmlns:p14="http://schemas.microsoft.com/office/powerpoint/2010/main" val="830624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115669"/>
            <a:ext cx="4191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Windows Registry</a:t>
            </a:r>
            <a:endParaRPr lang="en-US" sz="3600">
              <a:latin typeface="Arial Unicode MS" pitchFamily="34" charset="-128"/>
              <a:ea typeface="Arial Unicode MS" pitchFamily="34" charset="-128"/>
              <a:cs typeface="Arial Unicode MS" pitchFamily="34" charset="-128"/>
            </a:endParaRPr>
          </a:p>
        </p:txBody>
      </p:sp>
      <p:sp>
        <p:nvSpPr>
          <p:cNvPr id="7" name="TextBox 6"/>
          <p:cNvSpPr txBox="1"/>
          <p:nvPr/>
        </p:nvSpPr>
        <p:spPr>
          <a:xfrm>
            <a:off x="249382" y="874693"/>
            <a:ext cx="8686800" cy="954107"/>
          </a:xfrm>
          <a:prstGeom prst="rect">
            <a:avLst/>
          </a:prstGeom>
          <a:noFill/>
        </p:spPr>
        <p:txBody>
          <a:bodyPr wrap="square" rtlCol="0">
            <a:spAutoFit/>
          </a:bodyPr>
          <a:lstStyle/>
          <a:p>
            <a:r>
              <a:rPr lang="en-US" sz="1400">
                <a:latin typeface="Arial" pitchFamily="34" charset="0"/>
                <a:cs typeface="Arial" pitchFamily="34" charset="0"/>
              </a:rPr>
              <a:t>The Windows Registry is a hierarchical database that stores configuration settings and options on Microsoft Windows operating systems. It contains settings for low-level operating system components and for applications running on the platform that have opted to use the registry. The kernel, device drivers, services, SAM, user interface and third party applications can all make use of the registry.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81200"/>
            <a:ext cx="8545118" cy="4439270"/>
          </a:xfrm>
          <a:prstGeom prst="rect">
            <a:avLst/>
          </a:prstGeom>
        </p:spPr>
      </p:pic>
    </p:spTree>
    <p:extLst>
      <p:ext uri="{BB962C8B-B14F-4D97-AF65-F5344CB8AC3E}">
        <p14:creationId xmlns:p14="http://schemas.microsoft.com/office/powerpoint/2010/main" val="533056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0" y="76200"/>
            <a:ext cx="32385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PE File Format</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228600" y="735449"/>
            <a:ext cx="8610600" cy="1169551"/>
          </a:xfrm>
          <a:prstGeom prst="rect">
            <a:avLst/>
          </a:prstGeom>
          <a:noFill/>
        </p:spPr>
        <p:txBody>
          <a:bodyPr wrap="square" rtlCol="0">
            <a:spAutoFit/>
          </a:bodyPr>
          <a:lstStyle/>
          <a:p>
            <a:r>
              <a:rPr lang="en-US" sz="1400">
                <a:latin typeface="Times New Roman" pitchFamily="18" charset="0"/>
                <a:cs typeface="Times New Roman" pitchFamily="18" charset="0"/>
              </a:rPr>
              <a:t>The </a:t>
            </a:r>
            <a:r>
              <a:rPr lang="en-US" sz="1400" b="1">
                <a:solidFill>
                  <a:srgbClr val="FF0000"/>
                </a:solidFill>
                <a:latin typeface="Times New Roman" pitchFamily="18" charset="0"/>
                <a:cs typeface="Times New Roman" pitchFamily="18" charset="0"/>
              </a:rPr>
              <a:t>Portable Executable (PE) </a:t>
            </a:r>
            <a:r>
              <a:rPr lang="en-US" sz="1400">
                <a:latin typeface="Times New Roman" pitchFamily="18" charset="0"/>
                <a:cs typeface="Times New Roman" pitchFamily="18" charset="0"/>
              </a:rPr>
              <a:t>format is a file format for executables, object code, DLLs, and others used in 32-bit and 64-bit versions of Windows operating systems. The PE format is a data structure that encapsulates the information necessary for the Windows OS loader to manage the wrapped executable code. This includes dynamic library references for linking, API export and import tables, resource management data and thread-local storage (TLS) data. On NT operating systems, the PE format is used for EXE, DLL, SYS (device driver), and other file types. </a:t>
            </a:r>
          </a:p>
        </p:txBody>
      </p:sp>
      <p:sp>
        <p:nvSpPr>
          <p:cNvPr id="6" name="TextBox 5"/>
          <p:cNvSpPr txBox="1"/>
          <p:nvPr/>
        </p:nvSpPr>
        <p:spPr>
          <a:xfrm>
            <a:off x="76200" y="6059269"/>
            <a:ext cx="8915400" cy="646331"/>
          </a:xfrm>
          <a:prstGeom prst="rect">
            <a:avLst/>
          </a:prstGeom>
          <a:noFill/>
        </p:spPr>
        <p:txBody>
          <a:bodyPr wrap="square" rtlCol="0">
            <a:spAutoFit/>
          </a:bodyPr>
          <a:lstStyle/>
          <a:p>
            <a:r>
              <a:rPr lang="en-US" sz="1200">
                <a:latin typeface="Courier New" pitchFamily="49" charset="0"/>
                <a:cs typeface="Courier New" pitchFamily="49" charset="0"/>
              </a:rPr>
              <a:t>A PE file consists of a number of headers and sections that tell the dynamic linker how to map the file into memory. An executable image consists of several different regions, each of which require different memory protection; so </a:t>
            </a:r>
            <a:r>
              <a:rPr lang="en-US" sz="1200" smtClean="0">
                <a:latin typeface="Courier New" pitchFamily="49" charset="0"/>
                <a:cs typeface="Courier New" pitchFamily="49" charset="0"/>
              </a:rPr>
              <a:t>each </a:t>
            </a:r>
            <a:r>
              <a:rPr lang="en-US" sz="1200">
                <a:latin typeface="Courier New" pitchFamily="49" charset="0"/>
                <a:cs typeface="Courier New" pitchFamily="49" charset="0"/>
              </a:rPr>
              <a:t>section must be aligned to a page boundary.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057400"/>
            <a:ext cx="6858000" cy="3518691"/>
          </a:xfrm>
          <a:prstGeom prst="rect">
            <a:avLst/>
          </a:prstGeom>
        </p:spPr>
      </p:pic>
    </p:spTree>
    <p:extLst>
      <p:ext uri="{BB962C8B-B14F-4D97-AF65-F5344CB8AC3E}">
        <p14:creationId xmlns:p14="http://schemas.microsoft.com/office/powerpoint/2010/main" val="3143166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115669"/>
            <a:ext cx="54102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General PE File Structure</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14400"/>
            <a:ext cx="3657600" cy="5655013"/>
          </a:xfrm>
          <a:prstGeom prst="rect">
            <a:avLst/>
          </a:prstGeom>
        </p:spPr>
      </p:pic>
    </p:spTree>
    <p:extLst>
      <p:ext uri="{BB962C8B-B14F-4D97-AF65-F5344CB8AC3E}">
        <p14:creationId xmlns:p14="http://schemas.microsoft.com/office/powerpoint/2010/main" val="25026734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228600"/>
            <a:ext cx="3657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MS-DOS Header</a:t>
            </a:r>
            <a:endParaRPr lang="en-US" sz="3600">
              <a:latin typeface="Arial Unicode MS" pitchFamily="34" charset="-128"/>
              <a:ea typeface="Arial Unicode MS" pitchFamily="34" charset="-128"/>
              <a:cs typeface="Arial Unicode MS" pitchFamily="34" charset="-128"/>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43000"/>
            <a:ext cx="8243502" cy="4114800"/>
          </a:xfrm>
          <a:prstGeom prst="rect">
            <a:avLst/>
          </a:prstGeom>
        </p:spPr>
      </p:pic>
      <p:sp>
        <p:nvSpPr>
          <p:cNvPr id="9" name="TextBox 8"/>
          <p:cNvSpPr txBox="1"/>
          <p:nvPr/>
        </p:nvSpPr>
        <p:spPr>
          <a:xfrm>
            <a:off x="152400" y="6167735"/>
            <a:ext cx="8915400" cy="461665"/>
          </a:xfrm>
          <a:prstGeom prst="rect">
            <a:avLst/>
          </a:prstGeom>
          <a:noFill/>
        </p:spPr>
        <p:txBody>
          <a:bodyPr wrap="square" rtlCol="0">
            <a:spAutoFit/>
          </a:bodyPr>
          <a:lstStyle/>
          <a:p>
            <a:r>
              <a:rPr lang="en-US" sz="1200" smtClean="0">
                <a:latin typeface="Courier New" pitchFamily="49" charset="0"/>
                <a:cs typeface="Courier New" pitchFamily="49" charset="0"/>
              </a:rPr>
              <a:t>MS-DOS header only, opened in a hex editor. Notable strings: it starts with “MZ” and it contains the following text: “This program cannot be run in DOS mode.”</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852696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228600"/>
            <a:ext cx="3657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MS-DOS Header</a:t>
            </a:r>
            <a:endParaRPr lang="en-US" sz="3600">
              <a:latin typeface="Arial Unicode MS" pitchFamily="34" charset="-128"/>
              <a:ea typeface="Arial Unicode MS" pitchFamily="34" charset="-128"/>
              <a:cs typeface="Arial Unicode MS" pitchFamily="34" charset="-128"/>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230259122"/>
              </p:ext>
            </p:extLst>
          </p:nvPr>
        </p:nvGraphicFramePr>
        <p:xfrm>
          <a:off x="838199" y="1143000"/>
          <a:ext cx="7478817" cy="4114800"/>
        </p:xfrm>
        <a:graphic>
          <a:graphicData uri="http://schemas.openxmlformats.org/presentationml/2006/ole">
            <mc:AlternateContent xmlns:mc="http://schemas.openxmlformats.org/markup-compatibility/2006">
              <mc:Choice xmlns:v="urn:schemas-microsoft-com:vml" Requires="v">
                <p:oleObj spid="_x0000_s2123" name="Document" r:id="rId3" imgW="6099983" imgH="3356174" progId="Word.Document.12">
                  <p:embed/>
                </p:oleObj>
              </mc:Choice>
              <mc:Fallback>
                <p:oleObj name="Document" r:id="rId3" imgW="6099983" imgH="3356174" progId="Word.Document.12">
                  <p:embed/>
                  <p:pic>
                    <p:nvPicPr>
                      <p:cNvPr id="0" name=""/>
                      <p:cNvPicPr/>
                      <p:nvPr/>
                    </p:nvPicPr>
                    <p:blipFill>
                      <a:blip r:embed="rId4"/>
                      <a:stretch>
                        <a:fillRect/>
                      </a:stretch>
                    </p:blipFill>
                    <p:spPr>
                      <a:xfrm>
                        <a:off x="838199" y="1143000"/>
                        <a:ext cx="7478817" cy="4114800"/>
                      </a:xfrm>
                      <a:prstGeom prst="rect">
                        <a:avLst/>
                      </a:prstGeom>
                      <a:solidFill>
                        <a:schemeClr val="tx1"/>
                      </a:solidFill>
                    </p:spPr>
                  </p:pic>
                </p:oleObj>
              </mc:Fallback>
            </mc:AlternateContent>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21188146"/>
              </p:ext>
            </p:extLst>
          </p:nvPr>
        </p:nvGraphicFramePr>
        <p:xfrm>
          <a:off x="152400" y="5623560"/>
          <a:ext cx="8839200" cy="853440"/>
        </p:xfrm>
        <a:graphic>
          <a:graphicData uri="http://schemas.openxmlformats.org/drawingml/2006/table">
            <a:tbl>
              <a:tblPr firstRow="1" bandRow="1">
                <a:tableStyleId>{5C22544A-7EE6-4342-B048-85BDC9FD1C3A}</a:tableStyleId>
              </a:tblPr>
              <a:tblGrid>
                <a:gridCol w="4419600"/>
                <a:gridCol w="4419600"/>
              </a:tblGrid>
              <a:tr h="853440">
                <a:tc>
                  <a:txBody>
                    <a:bodyPr/>
                    <a:lstStyle/>
                    <a:p>
                      <a:pPr lvl="0"/>
                      <a:r>
                        <a:rPr lang="en-US" sz="1200" i="1" smtClean="0">
                          <a:latin typeface="Arial" pitchFamily="34" charset="0"/>
                          <a:cs typeface="Arial" pitchFamily="34" charset="0"/>
                        </a:rPr>
                        <a:t>BYTE</a:t>
                      </a:r>
                      <a:r>
                        <a:rPr lang="en-US" sz="1200" smtClean="0">
                          <a:latin typeface="Arial" pitchFamily="34" charset="0"/>
                          <a:cs typeface="Arial" pitchFamily="34" charset="0"/>
                        </a:rPr>
                        <a:t> – 8 bits (1 byte), “unsigned char”</a:t>
                      </a:r>
                    </a:p>
                    <a:p>
                      <a:pPr lvl="0"/>
                      <a:r>
                        <a:rPr lang="en-US" sz="1200" i="1" smtClean="0">
                          <a:latin typeface="Arial" pitchFamily="34" charset="0"/>
                          <a:cs typeface="Arial" pitchFamily="34" charset="0"/>
                        </a:rPr>
                        <a:t>CHAR</a:t>
                      </a:r>
                      <a:r>
                        <a:rPr lang="en-US" sz="1200" smtClean="0">
                          <a:latin typeface="Arial" pitchFamily="34" charset="0"/>
                          <a:cs typeface="Arial" pitchFamily="34" charset="0"/>
                        </a:rPr>
                        <a:t> – 8 bits (1 byte),  “char”</a:t>
                      </a:r>
                    </a:p>
                    <a:p>
                      <a:pPr lvl="0"/>
                      <a:r>
                        <a:rPr lang="en-US" sz="1200" i="1" smtClean="0">
                          <a:latin typeface="Arial" pitchFamily="34" charset="0"/>
                          <a:cs typeface="Arial" pitchFamily="34" charset="0"/>
                        </a:rPr>
                        <a:t>DWORD</a:t>
                      </a:r>
                      <a:r>
                        <a:rPr lang="en-US" sz="1200" smtClean="0">
                          <a:latin typeface="Arial" pitchFamily="34" charset="0"/>
                          <a:cs typeface="Arial" pitchFamily="34" charset="0"/>
                        </a:rPr>
                        <a:t> –  4 bytes (32 bits)  “unsigned long”</a:t>
                      </a:r>
                    </a:p>
                  </a:txBody>
                  <a:tcPr anchor="ctr"/>
                </a:tc>
                <a:tc>
                  <a:txBody>
                    <a:bodyPr/>
                    <a:lstStyle/>
                    <a:p>
                      <a:pPr lvl="0"/>
                      <a:r>
                        <a:rPr lang="en-US" sz="1200" i="1" smtClean="0">
                          <a:latin typeface="Arial" pitchFamily="34" charset="0"/>
                          <a:cs typeface="Arial" pitchFamily="34" charset="0"/>
                        </a:rPr>
                        <a:t>LONG</a:t>
                      </a:r>
                      <a:r>
                        <a:rPr lang="en-US" sz="1200" smtClean="0">
                          <a:latin typeface="Arial" pitchFamily="34" charset="0"/>
                          <a:cs typeface="Arial" pitchFamily="34" charset="0"/>
                        </a:rPr>
                        <a:t> –  4 bytes (32 bits) “long”</a:t>
                      </a:r>
                    </a:p>
                    <a:p>
                      <a:pPr lvl="0"/>
                      <a:r>
                        <a:rPr lang="en-US" sz="1200" i="1" smtClean="0">
                          <a:latin typeface="Arial" pitchFamily="34" charset="0"/>
                          <a:cs typeface="Arial" pitchFamily="34" charset="0"/>
                        </a:rPr>
                        <a:t>ULONGLONG</a:t>
                      </a:r>
                      <a:r>
                        <a:rPr lang="en-US" sz="1200" smtClean="0">
                          <a:latin typeface="Arial" pitchFamily="34" charset="0"/>
                          <a:cs typeface="Arial" pitchFamily="34" charset="0"/>
                        </a:rPr>
                        <a:t> –  8 bytes (64 bits) “unsigned long long”</a:t>
                      </a:r>
                    </a:p>
                    <a:p>
                      <a:pPr lvl="0"/>
                      <a:r>
                        <a:rPr lang="en-US" sz="1200" i="1" smtClean="0">
                          <a:latin typeface="Arial" pitchFamily="34" charset="0"/>
                          <a:cs typeface="Arial" pitchFamily="34" charset="0"/>
                        </a:rPr>
                        <a:t>WORD</a:t>
                      </a:r>
                      <a:r>
                        <a:rPr lang="en-US" sz="1200" smtClean="0">
                          <a:latin typeface="Arial" pitchFamily="34" charset="0"/>
                          <a:cs typeface="Arial" pitchFamily="34" charset="0"/>
                        </a:rPr>
                        <a:t> –  2 bytes (16 bits) “unsigned short”</a:t>
                      </a:r>
                    </a:p>
                  </a:txBody>
                  <a:tcPr anchor="ctr"/>
                </a:tc>
              </a:tr>
            </a:tbl>
          </a:graphicData>
        </a:graphic>
      </p:graphicFrame>
    </p:spTree>
    <p:extLst>
      <p:ext uri="{BB962C8B-B14F-4D97-AF65-F5344CB8AC3E}">
        <p14:creationId xmlns:p14="http://schemas.microsoft.com/office/powerpoint/2010/main" val="1837280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268069"/>
            <a:ext cx="2514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PE Header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56" y="1143000"/>
            <a:ext cx="7645688" cy="4143552"/>
          </a:xfrm>
          <a:prstGeom prst="rect">
            <a:avLst/>
          </a:prstGeom>
        </p:spPr>
      </p:pic>
      <p:sp>
        <p:nvSpPr>
          <p:cNvPr id="6" name="TextBox 5"/>
          <p:cNvSpPr txBox="1"/>
          <p:nvPr/>
        </p:nvSpPr>
        <p:spPr>
          <a:xfrm>
            <a:off x="152400" y="6200001"/>
            <a:ext cx="8915400" cy="276999"/>
          </a:xfrm>
          <a:prstGeom prst="rect">
            <a:avLst/>
          </a:prstGeom>
          <a:noFill/>
        </p:spPr>
        <p:txBody>
          <a:bodyPr wrap="square" rtlCol="0">
            <a:spAutoFit/>
          </a:bodyPr>
          <a:lstStyle/>
          <a:p>
            <a:pPr algn="ctr"/>
            <a:r>
              <a:rPr lang="en-US" sz="1200" smtClean="0">
                <a:latin typeface="Courier New" pitchFamily="49" charset="0"/>
                <a:cs typeface="Courier New" pitchFamily="49" charset="0"/>
              </a:rPr>
              <a:t>MS-DOS header specifies (e_lfanew) the start of PE header.</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22285591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76200"/>
            <a:ext cx="46482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PE Header structures</a:t>
            </a:r>
            <a:endParaRPr lang="en-US" sz="3600">
              <a:latin typeface="Arial Unicode MS" pitchFamily="34" charset="-128"/>
              <a:ea typeface="Arial Unicode MS" pitchFamily="34" charset="-128"/>
              <a:cs typeface="Arial Unicode MS" pitchFamily="34" charset="-128"/>
            </a:endParaRPr>
          </a:p>
        </p:txBody>
      </p:sp>
      <p:graphicFrame>
        <p:nvGraphicFramePr>
          <p:cNvPr id="5" name="Table 4"/>
          <p:cNvGraphicFramePr>
            <a:graphicFrameLocks noGrp="1"/>
          </p:cNvGraphicFramePr>
          <p:nvPr>
            <p:extLst>
              <p:ext uri="{D42A27DB-BD31-4B8C-83A1-F6EECF244321}">
                <p14:modId xmlns:p14="http://schemas.microsoft.com/office/powerpoint/2010/main" val="786776742"/>
              </p:ext>
            </p:extLst>
          </p:nvPr>
        </p:nvGraphicFramePr>
        <p:xfrm>
          <a:off x="304800" y="1371600"/>
          <a:ext cx="4191000" cy="1219200"/>
        </p:xfrm>
        <a:graphic>
          <a:graphicData uri="http://schemas.openxmlformats.org/drawingml/2006/table">
            <a:tbl>
              <a:tblPr firstRow="1" bandRow="1">
                <a:tableStyleId>{5C22544A-7EE6-4342-B048-85BDC9FD1C3A}</a:tableStyleId>
              </a:tblPr>
              <a:tblGrid>
                <a:gridCol w="4191000"/>
              </a:tblGrid>
              <a:tr h="1219200">
                <a:tc>
                  <a:txBody>
                    <a:bodyPr/>
                    <a:lstStyle/>
                    <a:p>
                      <a:pPr marL="0" marR="0">
                        <a:lnSpc>
                          <a:spcPct val="115000"/>
                        </a:lnSpc>
                        <a:spcBef>
                          <a:spcPts val="0"/>
                        </a:spcBef>
                        <a:spcAft>
                          <a:spcPts val="0"/>
                        </a:spcAft>
                      </a:pPr>
                      <a:r>
                        <a:rPr lang="en-US" sz="1200" b="1" smtClean="0">
                          <a:solidFill>
                            <a:srgbClr val="0000FF"/>
                          </a:solidFill>
                          <a:effectLst/>
                          <a:highlight>
                            <a:srgbClr val="FFFFFF"/>
                          </a:highlight>
                          <a:latin typeface="Arial" pitchFamily="34" charset="0"/>
                          <a:ea typeface="Calibri"/>
                          <a:cs typeface="Arial" pitchFamily="34" charset="0"/>
                        </a:rPr>
                        <a:t>typedef</a:t>
                      </a:r>
                      <a:r>
                        <a:rPr lang="en-US" sz="1200" smtClean="0">
                          <a:solidFill>
                            <a:srgbClr val="000000"/>
                          </a:solidFill>
                          <a:effectLst/>
                          <a:highlight>
                            <a:srgbClr val="FFFFFF"/>
                          </a:highlight>
                          <a:latin typeface="Arial" pitchFamily="34" charset="0"/>
                          <a:ea typeface="Calibri"/>
                          <a:cs typeface="Arial" pitchFamily="34" charset="0"/>
                        </a:rPr>
                        <a:t> </a:t>
                      </a:r>
                      <a:r>
                        <a:rPr lang="en-US" sz="1200" smtClean="0">
                          <a:solidFill>
                            <a:srgbClr val="8000FF"/>
                          </a:solidFill>
                          <a:effectLst/>
                          <a:highlight>
                            <a:srgbClr val="FFFFFF"/>
                          </a:highlight>
                          <a:latin typeface="Arial" pitchFamily="34" charset="0"/>
                          <a:ea typeface="Calibri"/>
                          <a:cs typeface="Arial" pitchFamily="34" charset="0"/>
                        </a:rPr>
                        <a:t>struct</a:t>
                      </a:r>
                      <a:r>
                        <a:rPr lang="en-US" sz="1200" smtClean="0">
                          <a:solidFill>
                            <a:srgbClr val="000000"/>
                          </a:solidFill>
                          <a:effectLst/>
                          <a:highlight>
                            <a:srgbClr val="FFFFFF"/>
                          </a:highlight>
                          <a:latin typeface="Arial" pitchFamily="34" charset="0"/>
                          <a:ea typeface="Calibri"/>
                          <a:cs typeface="Arial" pitchFamily="34" charset="0"/>
                        </a:rPr>
                        <a:t> _IMAGE_NT_HEADERS </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DWORD Signature</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IMAGE_FILE_HEADER FileHeader</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IMAGE_OPTIONAL_HEADER32 OptionalHeader</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b="1" smtClean="0">
                          <a:solidFill>
                            <a:srgbClr val="000080"/>
                          </a:solidFill>
                          <a:effectLst/>
                          <a:highlight>
                            <a:srgbClr val="FFFFFF"/>
                          </a:highlight>
                          <a:latin typeface="Arial" pitchFamily="34" charset="0"/>
                          <a:ea typeface="Calibri"/>
                          <a:cs typeface="Arial" pitchFamily="34" charset="0"/>
                        </a:rPr>
                        <a:t>}</a:t>
                      </a:r>
                      <a:r>
                        <a:rPr lang="en-US" sz="1200" smtClean="0">
                          <a:solidFill>
                            <a:srgbClr val="000000"/>
                          </a:solidFill>
                          <a:effectLst/>
                          <a:highlight>
                            <a:srgbClr val="FFFFFF"/>
                          </a:highlight>
                          <a:latin typeface="Arial" pitchFamily="34" charset="0"/>
                          <a:ea typeface="Calibri"/>
                          <a:cs typeface="Arial" pitchFamily="34" charset="0"/>
                        </a:rPr>
                        <a:t> IMAGE_NT_HEADERS32</a:t>
                      </a:r>
                      <a:r>
                        <a:rPr lang="en-US" sz="1200" b="1" smtClean="0">
                          <a:solidFill>
                            <a:srgbClr val="000080"/>
                          </a:solidFill>
                          <a:effectLst/>
                          <a:highlight>
                            <a:srgbClr val="FFFFFF"/>
                          </a:highlight>
                          <a:latin typeface="Arial" pitchFamily="34" charset="0"/>
                          <a:ea typeface="Calibri"/>
                          <a:cs typeface="Arial" pitchFamily="34" charset="0"/>
                        </a:rPr>
                        <a:t>,</a:t>
                      </a:r>
                      <a:r>
                        <a:rPr lang="en-US" sz="1200" smtClean="0">
                          <a:solidFill>
                            <a:srgbClr val="000000"/>
                          </a:solidFill>
                          <a:effectLst/>
                          <a:highlight>
                            <a:srgbClr val="FFFFFF"/>
                          </a:highlight>
                          <a:latin typeface="Arial" pitchFamily="34" charset="0"/>
                          <a:ea typeface="Calibri"/>
                          <a:cs typeface="Arial" pitchFamily="34" charset="0"/>
                        </a:rPr>
                        <a:t> </a:t>
                      </a:r>
                      <a:r>
                        <a:rPr lang="en-US" sz="1200" b="1" smtClean="0">
                          <a:solidFill>
                            <a:srgbClr val="000080"/>
                          </a:solidFill>
                          <a:effectLst/>
                          <a:highlight>
                            <a:srgbClr val="FFFFFF"/>
                          </a:highlight>
                          <a:latin typeface="Arial" pitchFamily="34" charset="0"/>
                          <a:ea typeface="Calibri"/>
                          <a:cs typeface="Arial" pitchFamily="34" charset="0"/>
                        </a:rPr>
                        <a:t>*</a:t>
                      </a:r>
                      <a:r>
                        <a:rPr lang="en-US" sz="1200" smtClean="0">
                          <a:solidFill>
                            <a:srgbClr val="000000"/>
                          </a:solidFill>
                          <a:effectLst/>
                          <a:highlight>
                            <a:srgbClr val="FFFFFF"/>
                          </a:highlight>
                          <a:latin typeface="Arial" pitchFamily="34" charset="0"/>
                          <a:ea typeface="Calibri"/>
                          <a:cs typeface="Arial" pitchFamily="34" charset="0"/>
                        </a:rPr>
                        <a:t>PIMAGE_NT_HEADERS32</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txBody>
                  <a:tcPr>
                    <a:solidFill>
                      <a:schemeClr val="tx1"/>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0421984"/>
              </p:ext>
            </p:extLst>
          </p:nvPr>
        </p:nvGraphicFramePr>
        <p:xfrm>
          <a:off x="4876800" y="987552"/>
          <a:ext cx="3886200" cy="1984248"/>
        </p:xfrm>
        <a:graphic>
          <a:graphicData uri="http://schemas.openxmlformats.org/drawingml/2006/table">
            <a:tbl>
              <a:tblPr firstRow="1" bandRow="1">
                <a:tableStyleId>{5C22544A-7EE6-4342-B048-85BDC9FD1C3A}</a:tableStyleId>
              </a:tblPr>
              <a:tblGrid>
                <a:gridCol w="3886200"/>
              </a:tblGrid>
              <a:tr h="370840">
                <a:tc>
                  <a:txBody>
                    <a:bodyPr/>
                    <a:lstStyle/>
                    <a:p>
                      <a:pPr marL="0" marR="0">
                        <a:lnSpc>
                          <a:spcPct val="115000"/>
                        </a:lnSpc>
                        <a:spcBef>
                          <a:spcPts val="0"/>
                        </a:spcBef>
                        <a:spcAft>
                          <a:spcPts val="0"/>
                        </a:spcAft>
                      </a:pPr>
                      <a:r>
                        <a:rPr lang="en-US" sz="1200" b="1" smtClean="0">
                          <a:solidFill>
                            <a:srgbClr val="0000FF"/>
                          </a:solidFill>
                          <a:effectLst/>
                          <a:highlight>
                            <a:srgbClr val="FFFFFF"/>
                          </a:highlight>
                          <a:latin typeface="Arial" pitchFamily="34" charset="0"/>
                          <a:ea typeface="Calibri"/>
                          <a:cs typeface="Arial" pitchFamily="34" charset="0"/>
                        </a:rPr>
                        <a:t>typedef</a:t>
                      </a:r>
                      <a:r>
                        <a:rPr lang="en-US" sz="1200" smtClean="0">
                          <a:solidFill>
                            <a:srgbClr val="000000"/>
                          </a:solidFill>
                          <a:effectLst/>
                          <a:highlight>
                            <a:srgbClr val="FFFFFF"/>
                          </a:highlight>
                          <a:latin typeface="Arial" pitchFamily="34" charset="0"/>
                          <a:ea typeface="Calibri"/>
                          <a:cs typeface="Arial" pitchFamily="34" charset="0"/>
                        </a:rPr>
                        <a:t> </a:t>
                      </a:r>
                      <a:r>
                        <a:rPr lang="en-US" sz="1200" smtClean="0">
                          <a:solidFill>
                            <a:srgbClr val="8000FF"/>
                          </a:solidFill>
                          <a:effectLst/>
                          <a:highlight>
                            <a:srgbClr val="FFFFFF"/>
                          </a:highlight>
                          <a:latin typeface="Arial" pitchFamily="34" charset="0"/>
                          <a:ea typeface="Calibri"/>
                          <a:cs typeface="Arial" pitchFamily="34" charset="0"/>
                        </a:rPr>
                        <a:t>struct</a:t>
                      </a:r>
                      <a:r>
                        <a:rPr lang="en-US" sz="1200" smtClean="0">
                          <a:solidFill>
                            <a:srgbClr val="000000"/>
                          </a:solidFill>
                          <a:effectLst/>
                          <a:highlight>
                            <a:srgbClr val="FFFFFF"/>
                          </a:highlight>
                          <a:latin typeface="Arial" pitchFamily="34" charset="0"/>
                          <a:ea typeface="Calibri"/>
                          <a:cs typeface="Arial" pitchFamily="34" charset="0"/>
                        </a:rPr>
                        <a:t> _IMAGE_FILE_HEADER </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WORD    Machine</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WORD    NumberOfSections</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DWORD   TimeDateStamp</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DWORD   PointerToSymbolTable</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DWORD   NumberOfSymbols</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WORD    SizeOfOptionalHeader</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smtClean="0">
                          <a:solidFill>
                            <a:srgbClr val="000000"/>
                          </a:solidFill>
                          <a:effectLst/>
                          <a:highlight>
                            <a:srgbClr val="FFFFFF"/>
                          </a:highlight>
                          <a:latin typeface="Arial" pitchFamily="34" charset="0"/>
                          <a:ea typeface="Calibri"/>
                          <a:cs typeface="Arial" pitchFamily="34" charset="0"/>
                        </a:rPr>
                        <a:t>    WORD    Characteristics</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US" sz="1200" b="1" smtClean="0">
                          <a:solidFill>
                            <a:srgbClr val="000080"/>
                          </a:solidFill>
                          <a:effectLst/>
                          <a:highlight>
                            <a:srgbClr val="FFFFFF"/>
                          </a:highlight>
                          <a:latin typeface="Arial" pitchFamily="34" charset="0"/>
                          <a:ea typeface="Calibri"/>
                          <a:cs typeface="Arial" pitchFamily="34" charset="0"/>
                        </a:rPr>
                        <a:t>}</a:t>
                      </a:r>
                      <a:r>
                        <a:rPr lang="en-US" sz="1200" smtClean="0">
                          <a:solidFill>
                            <a:srgbClr val="000000"/>
                          </a:solidFill>
                          <a:effectLst/>
                          <a:highlight>
                            <a:srgbClr val="FFFFFF"/>
                          </a:highlight>
                          <a:latin typeface="Arial" pitchFamily="34" charset="0"/>
                          <a:ea typeface="Calibri"/>
                          <a:cs typeface="Arial" pitchFamily="34" charset="0"/>
                        </a:rPr>
                        <a:t> IMAGE_FILE_HEADER</a:t>
                      </a:r>
                      <a:r>
                        <a:rPr lang="en-US" sz="1200" b="1" smtClean="0">
                          <a:solidFill>
                            <a:srgbClr val="000080"/>
                          </a:solidFill>
                          <a:effectLst/>
                          <a:highlight>
                            <a:srgbClr val="FFFFFF"/>
                          </a:highlight>
                          <a:latin typeface="Arial" pitchFamily="34" charset="0"/>
                          <a:ea typeface="Calibri"/>
                          <a:cs typeface="Arial" pitchFamily="34" charset="0"/>
                        </a:rPr>
                        <a:t>,</a:t>
                      </a:r>
                      <a:r>
                        <a:rPr lang="en-US" sz="1200" smtClean="0">
                          <a:solidFill>
                            <a:srgbClr val="000000"/>
                          </a:solidFill>
                          <a:effectLst/>
                          <a:highlight>
                            <a:srgbClr val="FFFFFF"/>
                          </a:highlight>
                          <a:latin typeface="Arial" pitchFamily="34" charset="0"/>
                          <a:ea typeface="Calibri"/>
                          <a:cs typeface="Arial" pitchFamily="34" charset="0"/>
                        </a:rPr>
                        <a:t> </a:t>
                      </a:r>
                      <a:r>
                        <a:rPr lang="en-US" sz="1200" b="1" smtClean="0">
                          <a:solidFill>
                            <a:srgbClr val="000080"/>
                          </a:solidFill>
                          <a:effectLst/>
                          <a:highlight>
                            <a:srgbClr val="FFFFFF"/>
                          </a:highlight>
                          <a:latin typeface="Arial" pitchFamily="34" charset="0"/>
                          <a:ea typeface="Calibri"/>
                          <a:cs typeface="Arial" pitchFamily="34" charset="0"/>
                        </a:rPr>
                        <a:t>*</a:t>
                      </a:r>
                      <a:r>
                        <a:rPr lang="en-US" sz="1200" smtClean="0">
                          <a:solidFill>
                            <a:srgbClr val="000000"/>
                          </a:solidFill>
                          <a:effectLst/>
                          <a:highlight>
                            <a:srgbClr val="FFFFFF"/>
                          </a:highlight>
                          <a:latin typeface="Arial" pitchFamily="34" charset="0"/>
                          <a:ea typeface="Calibri"/>
                          <a:cs typeface="Arial" pitchFamily="34" charset="0"/>
                        </a:rPr>
                        <a:t>PIMAGE_FILE_HEADER</a:t>
                      </a:r>
                      <a:r>
                        <a:rPr lang="en-US"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txBody>
                  <a:tcPr>
                    <a:solidFill>
                      <a:schemeClr val="tx1"/>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05848719"/>
              </p:ext>
            </p:extLst>
          </p:nvPr>
        </p:nvGraphicFramePr>
        <p:xfrm>
          <a:off x="762000" y="3352800"/>
          <a:ext cx="7696200" cy="3219831"/>
        </p:xfrm>
        <a:graphic>
          <a:graphicData uri="http://schemas.openxmlformats.org/drawingml/2006/table">
            <a:tbl>
              <a:tblPr firstRow="1" bandRow="1">
                <a:tableStyleId>{5C22544A-7EE6-4342-B048-85BDC9FD1C3A}</a:tableStyleId>
              </a:tblPr>
              <a:tblGrid>
                <a:gridCol w="3848100"/>
                <a:gridCol w="3848100"/>
              </a:tblGrid>
              <a:tr h="370840">
                <a:tc>
                  <a:txBody>
                    <a:bodyPr/>
                    <a:lstStyle/>
                    <a:p>
                      <a:pPr marL="0" marR="0">
                        <a:lnSpc>
                          <a:spcPct val="115000"/>
                        </a:lnSpc>
                        <a:spcBef>
                          <a:spcPts val="0"/>
                        </a:spcBef>
                        <a:spcAft>
                          <a:spcPts val="0"/>
                        </a:spcAft>
                      </a:pPr>
                      <a:r>
                        <a:rPr lang="en-US" sz="1050" b="1" smtClean="0">
                          <a:solidFill>
                            <a:srgbClr val="0000FF"/>
                          </a:solidFill>
                          <a:effectLst/>
                          <a:highlight>
                            <a:srgbClr val="FFFFFF"/>
                          </a:highlight>
                          <a:latin typeface="Arial" pitchFamily="34" charset="0"/>
                          <a:ea typeface="Calibri"/>
                          <a:cs typeface="Arial" pitchFamily="34" charset="0"/>
                        </a:rPr>
                        <a:t>typedef</a:t>
                      </a:r>
                      <a:r>
                        <a:rPr lang="en-US" sz="1050" smtClean="0">
                          <a:solidFill>
                            <a:srgbClr val="000000"/>
                          </a:solidFill>
                          <a:effectLst/>
                          <a:highlight>
                            <a:srgbClr val="FFFFFF"/>
                          </a:highlight>
                          <a:latin typeface="Arial" pitchFamily="34" charset="0"/>
                          <a:ea typeface="Calibri"/>
                          <a:cs typeface="Arial" pitchFamily="34" charset="0"/>
                        </a:rPr>
                        <a:t> </a:t>
                      </a:r>
                      <a:r>
                        <a:rPr lang="en-US" sz="1050" smtClean="0">
                          <a:solidFill>
                            <a:srgbClr val="8000FF"/>
                          </a:solidFill>
                          <a:effectLst/>
                          <a:highlight>
                            <a:srgbClr val="FFFFFF"/>
                          </a:highlight>
                          <a:latin typeface="Arial" pitchFamily="34" charset="0"/>
                          <a:ea typeface="Calibri"/>
                          <a:cs typeface="Arial" pitchFamily="34" charset="0"/>
                        </a:rPr>
                        <a:t>struct</a:t>
                      </a:r>
                      <a:r>
                        <a:rPr lang="en-US" sz="1050" smtClean="0">
                          <a:solidFill>
                            <a:srgbClr val="000000"/>
                          </a:solidFill>
                          <a:effectLst/>
                          <a:highlight>
                            <a:srgbClr val="FFFFFF"/>
                          </a:highlight>
                          <a:latin typeface="Arial" pitchFamily="34" charset="0"/>
                          <a:ea typeface="Calibri"/>
                          <a:cs typeface="Arial" pitchFamily="34" charset="0"/>
                        </a:rPr>
                        <a:t> _IMAGE_OPTIONAL_HEADER </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WORD    Magic</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BYTE    MajorLinkerVersion</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BYTE    MinorLinkerVersion</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SizeOfCode</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SizeOfInitializedData</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SizeOfUninitializedData</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AddressOfEntryPoint</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BaseOfCode</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BaseOfData</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baseline="0" smtClean="0">
                          <a:solidFill>
                            <a:srgbClr val="000000"/>
                          </a:solidFill>
                          <a:effectLst/>
                          <a:highlight>
                            <a:srgbClr val="FFFFFF"/>
                          </a:highlight>
                          <a:latin typeface="Arial" pitchFamily="34" charset="0"/>
                          <a:ea typeface="Calibri"/>
                          <a:cs typeface="Arial" pitchFamily="34" charset="0"/>
                        </a:rPr>
                        <a:t>    </a:t>
                      </a:r>
                      <a:r>
                        <a:rPr lang="en-US" sz="1050" smtClean="0">
                          <a:solidFill>
                            <a:srgbClr val="000000"/>
                          </a:solidFill>
                          <a:effectLst/>
                          <a:highlight>
                            <a:srgbClr val="FFFFFF"/>
                          </a:highlight>
                          <a:latin typeface="Arial" pitchFamily="34" charset="0"/>
                          <a:ea typeface="Calibri"/>
                          <a:cs typeface="Arial" pitchFamily="34" charset="0"/>
                        </a:rPr>
                        <a:t>DWORD   ImageBase</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SectionAlignment</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FileAlignment</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WORD    MajorOperatingSystemVersion</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WORD    MinorOperatingSystemVersion</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WORD    MajorImageVersion</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WORD    MinorImageVersion</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txBody>
                  <a:tcPr>
                    <a:solidFill>
                      <a:schemeClr val="tx1"/>
                    </a:solidFill>
                  </a:tcPr>
                </a:tc>
                <a:tc>
                  <a:txBody>
                    <a:bodyPr/>
                    <a:lstStyle/>
                    <a:p>
                      <a:pPr marL="0" marR="0">
                        <a:lnSpc>
                          <a:spcPct val="115000"/>
                        </a:lnSpc>
                        <a:spcBef>
                          <a:spcPts val="0"/>
                        </a:spcBef>
                        <a:spcAft>
                          <a:spcPts val="0"/>
                        </a:spcAft>
                      </a:pPr>
                      <a:endParaRPr lang="en-US" sz="1050" smtClean="0">
                        <a:solidFill>
                          <a:srgbClr val="000000"/>
                        </a:solidFill>
                        <a:effectLst/>
                        <a:highlight>
                          <a:srgbClr val="FFFFFF"/>
                        </a:highligh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WORD    MajorSubsystemVersion</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WORD    MinorSubsystemVersion</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Win32VersionValue</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SizeOfImage</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SizeOfHeaders</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CheckSum</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WORD    Subsystem</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WORD    DllCharacteristics</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SizeOfStackReserve</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SizeOfStackCommit</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SizeOfHeapReserve</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SizeOfHeapCommit</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LoaderFlags</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DWORD   NumberOfRvaAndSizes</a:t>
                      </a:r>
                      <a:r>
                        <a:rPr lang="en-US" sz="1050" b="1" smtClean="0">
                          <a:solidFill>
                            <a:srgbClr val="000080"/>
                          </a:solidFill>
                          <a:effectLst/>
                          <a:highlight>
                            <a:srgbClr val="FFFFFF"/>
                          </a:highlight>
                          <a:latin typeface="Arial" pitchFamily="34" charset="0"/>
                          <a:ea typeface="Calibri"/>
                          <a:cs typeface="Arial" pitchFamily="34" charset="0"/>
                        </a:rPr>
                        <a:t>;</a:t>
                      </a:r>
                      <a:endParaRPr lang="en-US" sz="1050" smtClean="0">
                        <a:effectLst/>
                        <a:latin typeface="Arial" pitchFamily="34" charset="0"/>
                        <a:ea typeface="Calibri"/>
                        <a:cs typeface="Arial" pitchFamily="34" charset="0"/>
                      </a:endParaRPr>
                    </a:p>
                    <a:p>
                      <a:pPr marL="0" marR="0">
                        <a:lnSpc>
                          <a:spcPct val="115000"/>
                        </a:lnSpc>
                        <a:spcBef>
                          <a:spcPts val="0"/>
                        </a:spcBef>
                        <a:spcAft>
                          <a:spcPts val="0"/>
                        </a:spcAft>
                      </a:pPr>
                      <a:r>
                        <a:rPr lang="en-US" sz="1050" smtClean="0">
                          <a:solidFill>
                            <a:srgbClr val="000000"/>
                          </a:solidFill>
                          <a:effectLst/>
                          <a:highlight>
                            <a:srgbClr val="FFFFFF"/>
                          </a:highlight>
                          <a:latin typeface="Arial" pitchFamily="34" charset="0"/>
                          <a:ea typeface="Calibri"/>
                          <a:cs typeface="Arial" pitchFamily="34" charset="0"/>
                        </a:rPr>
                        <a:t>    IMAGE_DATA_DIRECTORY DataDirectory</a:t>
                      </a:r>
                      <a:r>
                        <a:rPr lang="en-US" sz="1050" b="1" smtClean="0">
                          <a:solidFill>
                            <a:srgbClr val="000080"/>
                          </a:solidFill>
                          <a:effectLst/>
                          <a:highlight>
                            <a:srgbClr val="FFFFFF"/>
                          </a:highlight>
                          <a:latin typeface="Arial" pitchFamily="34" charset="0"/>
                          <a:ea typeface="Calibri"/>
                          <a:cs typeface="Arial" pitchFamily="34" charset="0"/>
                        </a:rPr>
                        <a:t>[</a:t>
                      </a:r>
                      <a:r>
                        <a:rPr lang="en-US" sz="1050" smtClean="0">
                          <a:solidFill>
                            <a:srgbClr val="000000"/>
                          </a:solidFill>
                          <a:effectLst/>
                          <a:highlight>
                            <a:srgbClr val="FFFFFF"/>
                          </a:highlight>
                          <a:latin typeface="Arial" pitchFamily="34" charset="0"/>
                          <a:ea typeface="Calibri"/>
                          <a:cs typeface="Arial" pitchFamily="34" charset="0"/>
                        </a:rPr>
                        <a:t>16</a:t>
                      </a:r>
                      <a:r>
                        <a:rPr lang="en-US" sz="1050" b="1" smtClean="0">
                          <a:solidFill>
                            <a:srgbClr val="000080"/>
                          </a:solidFill>
                          <a:effectLst/>
                          <a:highlight>
                            <a:srgbClr val="FFFFFF"/>
                          </a:highlight>
                          <a:latin typeface="Arial" pitchFamily="34" charset="0"/>
                          <a:ea typeface="Calibri"/>
                          <a:cs typeface="Arial" pitchFamily="34" charset="0"/>
                        </a:rPr>
                        <a:t>];</a:t>
                      </a:r>
                    </a:p>
                    <a:p>
                      <a:pPr marL="0" marR="0">
                        <a:lnSpc>
                          <a:spcPct val="115000"/>
                        </a:lnSpc>
                        <a:spcBef>
                          <a:spcPts val="0"/>
                        </a:spcBef>
                        <a:spcAft>
                          <a:spcPts val="0"/>
                        </a:spcAft>
                      </a:pPr>
                      <a:r>
                        <a:rPr lang="en-US" sz="1050" b="1" smtClean="0">
                          <a:solidFill>
                            <a:srgbClr val="000080"/>
                          </a:solidFill>
                          <a:effectLst/>
                          <a:highlight>
                            <a:srgbClr val="FFFFFF"/>
                          </a:highlight>
                          <a:latin typeface="Arial" pitchFamily="34" charset="0"/>
                          <a:cs typeface="Arial" pitchFamily="34" charset="0"/>
                        </a:rPr>
                        <a:t>}</a:t>
                      </a:r>
                      <a:endParaRPr lang="en-US" sz="1050">
                        <a:latin typeface="Arial" pitchFamily="34" charset="0"/>
                        <a:cs typeface="Arial" pitchFamily="34" charset="0"/>
                      </a:endParaRPr>
                    </a:p>
                  </a:txBody>
                  <a:tcPr>
                    <a:solidFill>
                      <a:schemeClr val="tx1"/>
                    </a:solidFill>
                  </a:tcPr>
                </a:tc>
              </a:tr>
            </a:tbl>
          </a:graphicData>
        </a:graphic>
      </p:graphicFrame>
    </p:spTree>
    <p:extLst>
      <p:ext uri="{BB962C8B-B14F-4D97-AF65-F5344CB8AC3E}">
        <p14:creationId xmlns:p14="http://schemas.microsoft.com/office/powerpoint/2010/main" val="32794634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127" y="6091535"/>
            <a:ext cx="7467600" cy="461665"/>
          </a:xfrm>
          <a:prstGeom prst="rect">
            <a:avLst/>
          </a:prstGeom>
          <a:noFill/>
        </p:spPr>
        <p:txBody>
          <a:bodyPr wrap="square" rtlCol="0">
            <a:spAutoFit/>
          </a:bodyPr>
          <a:lstStyle/>
          <a:p>
            <a:pPr algn="ctr"/>
            <a:r>
              <a:rPr lang="en-US" sz="1200" smtClean="0">
                <a:latin typeface="Courier New" pitchFamily="49" charset="0"/>
                <a:cs typeface="Courier New" pitchFamily="49" charset="0"/>
              </a:rPr>
              <a:t>These materials are intended for educational purposes only! I cannot be held responsible for any damage caused by information gained from this workshop!</a:t>
            </a:r>
            <a:endParaRPr lang="en-US" sz="1200">
              <a:latin typeface="Courier New" pitchFamily="49" charset="0"/>
              <a:cs typeface="Courier New" pitchFamily="49" charset="0"/>
            </a:endParaRPr>
          </a:p>
        </p:txBody>
      </p:sp>
      <p:sp>
        <p:nvSpPr>
          <p:cNvPr id="5" name="TextBox 4"/>
          <p:cNvSpPr txBox="1"/>
          <p:nvPr/>
        </p:nvSpPr>
        <p:spPr>
          <a:xfrm>
            <a:off x="3581400" y="152400"/>
            <a:ext cx="20574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Contents</a:t>
            </a:r>
            <a:endParaRPr lang="en-US" sz="3600">
              <a:latin typeface="Arial Unicode MS" pitchFamily="34" charset="-128"/>
              <a:ea typeface="Arial Unicode MS" pitchFamily="34" charset="-128"/>
              <a:cs typeface="Arial Unicode MS" pitchFamily="34" charset="-128"/>
            </a:endParaRPr>
          </a:p>
        </p:txBody>
      </p:sp>
      <p:sp>
        <p:nvSpPr>
          <p:cNvPr id="6" name="TextBox 5"/>
          <p:cNvSpPr txBox="1"/>
          <p:nvPr/>
        </p:nvSpPr>
        <p:spPr>
          <a:xfrm>
            <a:off x="1142999" y="1135082"/>
            <a:ext cx="6781801" cy="3693319"/>
          </a:xfrm>
          <a:prstGeom prst="rect">
            <a:avLst/>
          </a:prstGeom>
          <a:noFill/>
        </p:spPr>
        <p:txBody>
          <a:bodyPr wrap="square" rtlCol="0">
            <a:spAutoFit/>
          </a:bodyPr>
          <a:lstStyle/>
          <a:p>
            <a:pPr marL="342900" indent="-342900">
              <a:buAutoNum type="arabicPeriod"/>
            </a:pPr>
            <a:r>
              <a:rPr lang="en-US" smtClean="0"/>
              <a:t>About malware…………..…………………………………………………………</a:t>
            </a:r>
          </a:p>
          <a:p>
            <a:pPr marL="342900" indent="-342900">
              <a:buAutoNum type="arabicPeriod"/>
            </a:pPr>
            <a:r>
              <a:rPr lang="en-US" smtClean="0"/>
              <a:t>Malware examples………….……………………………………………………..</a:t>
            </a:r>
          </a:p>
          <a:p>
            <a:pPr marL="342900" indent="-342900">
              <a:buAutoNum type="arabicPeriod"/>
            </a:pPr>
            <a:r>
              <a:rPr lang="en-US" smtClean="0"/>
              <a:t>Windows OS architecture…………………..…………………………………….</a:t>
            </a:r>
          </a:p>
          <a:p>
            <a:pPr marL="342900" indent="-342900">
              <a:buAutoNum type="arabicPeriod"/>
            </a:pPr>
            <a:r>
              <a:rPr lang="en-US" smtClean="0"/>
              <a:t>WinAPI function calls.……………………………………………………………..</a:t>
            </a:r>
          </a:p>
          <a:p>
            <a:pPr marL="342900" indent="-342900">
              <a:buAutoNum type="arabicPeriod"/>
            </a:pPr>
            <a:r>
              <a:rPr lang="en-US" smtClean="0"/>
              <a:t>PE (Portable Executable) file format………...…………………………………..</a:t>
            </a:r>
          </a:p>
          <a:p>
            <a:pPr marL="342900" indent="-342900">
              <a:buAutoNum type="arabicPeriod"/>
            </a:pPr>
            <a:r>
              <a:rPr lang="en-US" smtClean="0"/>
              <a:t>Assembly &amp; shellcodes ………………………………………………………......</a:t>
            </a:r>
          </a:p>
          <a:p>
            <a:pPr marL="342900" indent="-342900">
              <a:buAutoNum type="arabicPeriod"/>
            </a:pPr>
            <a:r>
              <a:rPr lang="en-US" smtClean="0"/>
              <a:t>DLL Injection (why &amp; how)………………………………………………………..</a:t>
            </a:r>
          </a:p>
          <a:p>
            <a:pPr marL="342900" indent="-342900">
              <a:buAutoNum type="arabicPeriod"/>
            </a:pPr>
            <a:r>
              <a:rPr lang="en-US" smtClean="0"/>
              <a:t>API Hooking (why &amp; how)…………………………………………………………</a:t>
            </a:r>
          </a:p>
          <a:p>
            <a:pPr marL="342900" indent="-342900">
              <a:buAutoNum type="arabicPeriod"/>
            </a:pPr>
            <a:r>
              <a:rPr lang="en-US" smtClean="0"/>
              <a:t>Malware classes: Java DriveBy, Stealer, Rootkit……..………………………..</a:t>
            </a:r>
          </a:p>
          <a:p>
            <a:pPr marL="342900" indent="-342900">
              <a:buAutoNum type="arabicPeriod"/>
            </a:pPr>
            <a:r>
              <a:rPr lang="en-US" smtClean="0"/>
              <a:t>Malware analysis: static and dynamic</a:t>
            </a:r>
            <a:r>
              <a:rPr lang="en-US" smtClean="0"/>
              <a:t>…………………………………………..</a:t>
            </a:r>
          </a:p>
          <a:p>
            <a:pPr marL="342900" indent="-342900">
              <a:buFontTx/>
              <a:buAutoNum type="arabicPeriod"/>
            </a:pPr>
            <a:r>
              <a:rPr lang="en-US"/>
              <a:t>Reverse engineering – </a:t>
            </a:r>
            <a:r>
              <a:rPr lang="en-US"/>
              <a:t>Basics</a:t>
            </a:r>
            <a:r>
              <a:rPr lang="en-US" smtClean="0"/>
              <a:t>…………………………………………………...</a:t>
            </a:r>
            <a:endParaRPr lang="en-US" smtClean="0"/>
          </a:p>
          <a:p>
            <a:pPr marL="342900" indent="-342900">
              <a:buAutoNum type="arabicPeriod"/>
            </a:pPr>
            <a:r>
              <a:rPr lang="en-US" smtClean="0"/>
              <a:t>Exploits: General information………………….…………………………………</a:t>
            </a:r>
          </a:p>
          <a:p>
            <a:pPr marL="342900" indent="-342900">
              <a:buAutoNum type="arabicPeriod"/>
            </a:pPr>
            <a:r>
              <a:rPr lang="en-US" smtClean="0"/>
              <a:t>Q/A </a:t>
            </a:r>
            <a:r>
              <a:rPr lang="en-US" smtClean="0"/>
              <a:t>and contact information……………………………………………………...</a:t>
            </a:r>
          </a:p>
        </p:txBody>
      </p:sp>
    </p:spTree>
    <p:extLst>
      <p:ext uri="{BB962C8B-B14F-4D97-AF65-F5344CB8AC3E}">
        <p14:creationId xmlns:p14="http://schemas.microsoft.com/office/powerpoint/2010/main" val="6281712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6327" y="76200"/>
            <a:ext cx="3276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Data Directory</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927" y="839390"/>
            <a:ext cx="5479473" cy="5790010"/>
          </a:xfrm>
          <a:prstGeom prst="rect">
            <a:avLst/>
          </a:prstGeom>
        </p:spPr>
      </p:pic>
    </p:spTree>
    <p:extLst>
      <p:ext uri="{BB962C8B-B14F-4D97-AF65-F5344CB8AC3E}">
        <p14:creationId xmlns:p14="http://schemas.microsoft.com/office/powerpoint/2010/main" val="38310324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0" y="152400"/>
            <a:ext cx="42672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Image section table</a:t>
            </a:r>
            <a:endParaRPr lang="en-US" sz="3600">
              <a:latin typeface="Arial Unicode MS" pitchFamily="34" charset="-128"/>
              <a:ea typeface="Arial Unicode MS" pitchFamily="34" charset="-128"/>
              <a:cs typeface="Arial Unicode MS" pitchFamily="34" charset="-128"/>
            </a:endParaRPr>
          </a:p>
        </p:txBody>
      </p:sp>
      <p:graphicFrame>
        <p:nvGraphicFramePr>
          <p:cNvPr id="5" name="Table 4"/>
          <p:cNvGraphicFramePr>
            <a:graphicFrameLocks noGrp="1"/>
          </p:cNvGraphicFramePr>
          <p:nvPr>
            <p:extLst>
              <p:ext uri="{D42A27DB-BD31-4B8C-83A1-F6EECF244321}">
                <p14:modId xmlns:p14="http://schemas.microsoft.com/office/powerpoint/2010/main" val="2129809731"/>
              </p:ext>
            </p:extLst>
          </p:nvPr>
        </p:nvGraphicFramePr>
        <p:xfrm>
          <a:off x="304800" y="1066800"/>
          <a:ext cx="4267200" cy="3612760"/>
        </p:xfrm>
        <a:graphic>
          <a:graphicData uri="http://schemas.openxmlformats.org/drawingml/2006/table">
            <a:tbl>
              <a:tblPr firstRow="1" bandRow="1">
                <a:tableStyleId>{5C22544A-7EE6-4342-B048-85BDC9FD1C3A}</a:tableStyleId>
              </a:tblPr>
              <a:tblGrid>
                <a:gridCol w="4267200"/>
              </a:tblGrid>
              <a:tr h="3612760">
                <a:tc>
                  <a:txBody>
                    <a:bodyPr/>
                    <a:lstStyle/>
                    <a:p>
                      <a:pPr marL="0" marR="0">
                        <a:lnSpc>
                          <a:spcPct val="115000"/>
                        </a:lnSpc>
                        <a:spcBef>
                          <a:spcPts val="0"/>
                        </a:spcBef>
                        <a:spcAft>
                          <a:spcPts val="0"/>
                        </a:spcAft>
                      </a:pPr>
                      <a:r>
                        <a:rPr lang="en-GB" sz="1200" smtClean="0">
                          <a:solidFill>
                            <a:srgbClr val="804000"/>
                          </a:solidFill>
                          <a:effectLst/>
                          <a:highlight>
                            <a:srgbClr val="FFFFFF"/>
                          </a:highlight>
                          <a:latin typeface="Arial" pitchFamily="34" charset="0"/>
                          <a:ea typeface="Calibri"/>
                          <a:cs typeface="Arial" pitchFamily="34" charset="0"/>
                        </a:rPr>
                        <a:t>#define IMAGE_SIZEOF_SHORT_NAME              8</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b="1" smtClean="0">
                          <a:solidFill>
                            <a:srgbClr val="0000FF"/>
                          </a:solidFill>
                          <a:effectLst/>
                          <a:highlight>
                            <a:srgbClr val="FFFFFF"/>
                          </a:highlight>
                          <a:latin typeface="Arial" pitchFamily="34" charset="0"/>
                          <a:ea typeface="Calibri"/>
                          <a:cs typeface="Arial" pitchFamily="34" charset="0"/>
                        </a:rPr>
                        <a:t>typedef</a:t>
                      </a:r>
                      <a:r>
                        <a:rPr lang="en-GB" sz="1200" smtClean="0">
                          <a:solidFill>
                            <a:srgbClr val="000000"/>
                          </a:solidFill>
                          <a:effectLst/>
                          <a:highlight>
                            <a:srgbClr val="FFFFFF"/>
                          </a:highlight>
                          <a:latin typeface="Arial" pitchFamily="34" charset="0"/>
                          <a:ea typeface="Calibri"/>
                          <a:cs typeface="Arial" pitchFamily="34" charset="0"/>
                        </a:rPr>
                        <a:t> </a:t>
                      </a:r>
                      <a:r>
                        <a:rPr lang="en-GB" sz="1200" smtClean="0">
                          <a:solidFill>
                            <a:srgbClr val="8000FF"/>
                          </a:solidFill>
                          <a:effectLst/>
                          <a:highlight>
                            <a:srgbClr val="FFFFFF"/>
                          </a:highlight>
                          <a:latin typeface="Arial" pitchFamily="34" charset="0"/>
                          <a:ea typeface="Calibri"/>
                          <a:cs typeface="Arial" pitchFamily="34" charset="0"/>
                        </a:rPr>
                        <a:t>struct</a:t>
                      </a:r>
                      <a:r>
                        <a:rPr lang="en-GB" sz="1200" smtClean="0">
                          <a:solidFill>
                            <a:srgbClr val="000000"/>
                          </a:solidFill>
                          <a:effectLst/>
                          <a:highlight>
                            <a:srgbClr val="FFFFFF"/>
                          </a:highlight>
                          <a:latin typeface="Arial" pitchFamily="34" charset="0"/>
                          <a:ea typeface="Calibri"/>
                          <a:cs typeface="Arial" pitchFamily="34" charset="0"/>
                        </a:rPr>
                        <a:t> _IMAGE_SECTION_HEADER </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BYTE    Name</a:t>
                      </a:r>
                      <a:r>
                        <a:rPr lang="en-GB" sz="1200" b="1" smtClean="0">
                          <a:solidFill>
                            <a:srgbClr val="000080"/>
                          </a:solidFill>
                          <a:effectLst/>
                          <a:highlight>
                            <a:srgbClr val="FFFFFF"/>
                          </a:highlight>
                          <a:latin typeface="Arial" pitchFamily="34" charset="0"/>
                          <a:ea typeface="Calibri"/>
                          <a:cs typeface="Arial" pitchFamily="34" charset="0"/>
                        </a:rPr>
                        <a:t>[</a:t>
                      </a:r>
                      <a:r>
                        <a:rPr lang="en-GB" sz="1200" smtClean="0">
                          <a:solidFill>
                            <a:srgbClr val="000000"/>
                          </a:solidFill>
                          <a:effectLst/>
                          <a:highlight>
                            <a:srgbClr val="FFFFFF"/>
                          </a:highlight>
                          <a:latin typeface="Arial" pitchFamily="34" charset="0"/>
                          <a:ea typeface="Calibri"/>
                          <a:cs typeface="Arial" pitchFamily="34" charset="0"/>
                        </a:rPr>
                        <a:t>IMAGE_SIZEOF_SHORT_NAME</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a:t>
                      </a:r>
                      <a:r>
                        <a:rPr lang="en-GB" sz="1200" smtClean="0">
                          <a:solidFill>
                            <a:srgbClr val="8000FF"/>
                          </a:solidFill>
                          <a:effectLst/>
                          <a:highlight>
                            <a:srgbClr val="FFFFFF"/>
                          </a:highlight>
                          <a:latin typeface="Arial" pitchFamily="34" charset="0"/>
                          <a:ea typeface="Calibri"/>
                          <a:cs typeface="Arial" pitchFamily="34" charset="0"/>
                        </a:rPr>
                        <a:t>union</a:t>
                      </a:r>
                      <a:r>
                        <a:rPr lang="en-GB" sz="1200" smtClean="0">
                          <a:solidFill>
                            <a:srgbClr val="000000"/>
                          </a:solidFill>
                          <a:effectLst/>
                          <a:highlight>
                            <a:srgbClr val="FFFFFF"/>
                          </a:highlight>
                          <a:latin typeface="Arial" pitchFamily="34" charset="0"/>
                          <a:ea typeface="Calibri"/>
                          <a:cs typeface="Arial" pitchFamily="34" charset="0"/>
                        </a:rPr>
                        <a:t> </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DWORD   PhysicalAddress</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DWORD   VirtualSize</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a:t>
                      </a:r>
                      <a:r>
                        <a:rPr lang="en-GB" sz="1200" b="1" smtClean="0">
                          <a:solidFill>
                            <a:srgbClr val="000080"/>
                          </a:solidFill>
                          <a:effectLst/>
                          <a:highlight>
                            <a:srgbClr val="FFFFFF"/>
                          </a:highlight>
                          <a:latin typeface="Arial" pitchFamily="34" charset="0"/>
                          <a:ea typeface="Calibri"/>
                          <a:cs typeface="Arial" pitchFamily="34" charset="0"/>
                        </a:rPr>
                        <a:t>}</a:t>
                      </a:r>
                      <a:r>
                        <a:rPr lang="en-GB" sz="1200" smtClean="0">
                          <a:solidFill>
                            <a:srgbClr val="000000"/>
                          </a:solidFill>
                          <a:effectLst/>
                          <a:highlight>
                            <a:srgbClr val="FFFFFF"/>
                          </a:highlight>
                          <a:latin typeface="Arial" pitchFamily="34" charset="0"/>
                          <a:ea typeface="Calibri"/>
                          <a:cs typeface="Arial" pitchFamily="34" charset="0"/>
                        </a:rPr>
                        <a:t> Misc</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DWORD   VirtualAddress</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DWORD   SizeOfRawData</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DWORD   PointerToRawData</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DWORD   PointerToRelocations</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DWORD   PointerToLinenumbers</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WORD    NumberOfRelocations</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WORD    NumberOfLinenumbers</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smtClean="0">
                          <a:solidFill>
                            <a:srgbClr val="000000"/>
                          </a:solidFill>
                          <a:effectLst/>
                          <a:highlight>
                            <a:srgbClr val="FFFFFF"/>
                          </a:highlight>
                          <a:latin typeface="Arial" pitchFamily="34" charset="0"/>
                          <a:ea typeface="Calibri"/>
                          <a:cs typeface="Arial" pitchFamily="34" charset="0"/>
                        </a:rPr>
                        <a:t>    DWORD   Characteristics</a:t>
                      </a:r>
                      <a:r>
                        <a:rPr lang="en-GB" sz="1200" b="1" smtClean="0">
                          <a:solidFill>
                            <a:srgbClr val="000080"/>
                          </a:solidFill>
                          <a:effectLst/>
                          <a:highlight>
                            <a:srgbClr val="FFFFFF"/>
                          </a:highlight>
                          <a:latin typeface="Arial" pitchFamily="34" charset="0"/>
                          <a:ea typeface="Calibri"/>
                          <a:cs typeface="Arial" pitchFamily="34" charset="0"/>
                        </a:rPr>
                        <a:t>;</a:t>
                      </a:r>
                      <a:endParaRPr lang="en-US" sz="1200" smtClean="0">
                        <a:effectLst/>
                        <a:latin typeface="Arial" pitchFamily="34" charset="0"/>
                        <a:ea typeface="Calibri"/>
                        <a:cs typeface="Arial" pitchFamily="34" charset="0"/>
                      </a:endParaRPr>
                    </a:p>
                    <a:p>
                      <a:pPr marL="0" marR="0">
                        <a:lnSpc>
                          <a:spcPct val="115000"/>
                        </a:lnSpc>
                        <a:spcBef>
                          <a:spcPts val="0"/>
                        </a:spcBef>
                        <a:spcAft>
                          <a:spcPts val="0"/>
                        </a:spcAft>
                      </a:pPr>
                      <a:r>
                        <a:rPr lang="en-GB" sz="1200" b="1" smtClean="0">
                          <a:solidFill>
                            <a:srgbClr val="000080"/>
                          </a:solidFill>
                          <a:effectLst/>
                          <a:highlight>
                            <a:srgbClr val="FFFFFF"/>
                          </a:highlight>
                          <a:latin typeface="Arial" pitchFamily="34" charset="0"/>
                          <a:ea typeface="Calibri"/>
                          <a:cs typeface="Arial" pitchFamily="34" charset="0"/>
                        </a:rPr>
                        <a:t>}</a:t>
                      </a:r>
                      <a:r>
                        <a:rPr lang="en-GB" sz="1200" smtClean="0">
                          <a:solidFill>
                            <a:srgbClr val="000000"/>
                          </a:solidFill>
                          <a:effectLst/>
                          <a:highlight>
                            <a:srgbClr val="FFFFFF"/>
                          </a:highlight>
                          <a:latin typeface="Arial" pitchFamily="34" charset="0"/>
                          <a:ea typeface="Calibri"/>
                          <a:cs typeface="Arial" pitchFamily="34" charset="0"/>
                        </a:rPr>
                        <a:t> </a:t>
                      </a:r>
                      <a:r>
                        <a:rPr lang="en-GB" sz="1200" smtClean="0">
                          <a:solidFill>
                            <a:srgbClr val="804000"/>
                          </a:solidFill>
                          <a:effectLst/>
                          <a:highlight>
                            <a:srgbClr val="FFFFFF"/>
                          </a:highlight>
                          <a:latin typeface="Arial" pitchFamily="34" charset="0"/>
                          <a:ea typeface="Calibri"/>
                          <a:cs typeface="Arial" pitchFamily="34" charset="0"/>
                        </a:rPr>
                        <a:t>#define IMAGE_SIZEOF_SECTION_HEADER          40</a:t>
                      </a:r>
                      <a:endParaRPr lang="en-US" sz="1200" smtClean="0">
                        <a:effectLst/>
                        <a:latin typeface="Arial" pitchFamily="34" charset="0"/>
                        <a:ea typeface="Calibri"/>
                        <a:cs typeface="Arial" pitchFamily="34" charset="0"/>
                      </a:endParaRPr>
                    </a:p>
                  </a:txBody>
                  <a:tcPr>
                    <a:solidFill>
                      <a:schemeClr val="tx1"/>
                    </a:solidFill>
                  </a:tcPr>
                </a:tc>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1" y="1066799"/>
            <a:ext cx="4038600" cy="361276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68084121"/>
              </p:ext>
            </p:extLst>
          </p:nvPr>
        </p:nvGraphicFramePr>
        <p:xfrm>
          <a:off x="304800" y="4953000"/>
          <a:ext cx="8534401" cy="1600200"/>
        </p:xfrm>
        <a:graphic>
          <a:graphicData uri="http://schemas.openxmlformats.org/drawingml/2006/table">
            <a:tbl>
              <a:tblPr firstRow="1" bandRow="1">
                <a:tableStyleId>{5C22544A-7EE6-4342-B048-85BDC9FD1C3A}</a:tableStyleId>
              </a:tblPr>
              <a:tblGrid>
                <a:gridCol w="8534401"/>
              </a:tblGrid>
              <a:tr h="370840">
                <a:tc>
                  <a:txBody>
                    <a:bodyPr/>
                    <a:lstStyle/>
                    <a:p>
                      <a:r>
                        <a:rPr lang="en-US" sz="900" smtClean="0">
                          <a:latin typeface="Arial" pitchFamily="34" charset="0"/>
                          <a:cs typeface="Arial" pitchFamily="34" charset="0"/>
                        </a:rPr>
                        <a:t>Executable code section, .text</a:t>
                      </a:r>
                    </a:p>
                    <a:p>
                      <a:r>
                        <a:rPr lang="en-US" sz="900" smtClean="0">
                          <a:latin typeface="Arial" pitchFamily="34" charset="0"/>
                          <a:cs typeface="Arial" pitchFamily="34" charset="0"/>
                        </a:rPr>
                        <a:t>The .text section also contains the entry point mentioned earlier. The IAT also lives in the .text section immediately before the module entry point. </a:t>
                      </a:r>
                    </a:p>
                    <a:p>
                      <a:r>
                        <a:rPr lang="en-US" sz="900" smtClean="0">
                          <a:latin typeface="Arial" pitchFamily="34" charset="0"/>
                          <a:cs typeface="Arial" pitchFamily="34" charset="0"/>
                        </a:rPr>
                        <a:t>Data sections, .bss, .rdata, .data</a:t>
                      </a:r>
                    </a:p>
                    <a:p>
                      <a:endParaRPr lang="en-US" sz="900" smtClean="0">
                        <a:latin typeface="Arial" pitchFamily="34" charset="0"/>
                        <a:cs typeface="Arial" pitchFamily="34" charset="0"/>
                      </a:endParaRPr>
                    </a:p>
                    <a:p>
                      <a:r>
                        <a:rPr lang="en-US" sz="900" smtClean="0">
                          <a:latin typeface="Arial" pitchFamily="34" charset="0"/>
                          <a:cs typeface="Arial" pitchFamily="34" charset="0"/>
                        </a:rPr>
                        <a:t>The .bss section represents uninitialized data for the application, including all variables declared as static within a function or source module.</a:t>
                      </a:r>
                    </a:p>
                    <a:p>
                      <a:r>
                        <a:rPr lang="en-US" sz="900" smtClean="0">
                          <a:latin typeface="Arial" pitchFamily="34" charset="0"/>
                          <a:cs typeface="Arial" pitchFamily="34" charset="0"/>
                        </a:rPr>
                        <a:t>The .rdata section represents read-only data, such as literal strings, constants, and debug directory information.</a:t>
                      </a:r>
                    </a:p>
                    <a:p>
                      <a:r>
                        <a:rPr lang="en-US" sz="900" smtClean="0">
                          <a:latin typeface="Arial" pitchFamily="34" charset="0"/>
                          <a:cs typeface="Arial" pitchFamily="34" charset="0"/>
                        </a:rPr>
                        <a:t>All other variables (except automatic variables, which appear on the stack) are stored in the .data section. Basically, these are application or module global variables.</a:t>
                      </a:r>
                    </a:p>
                    <a:p>
                      <a:endParaRPr lang="en-US" sz="900" smtClean="0">
                        <a:latin typeface="Arial" pitchFamily="34" charset="0"/>
                        <a:cs typeface="Arial" pitchFamily="34" charset="0"/>
                      </a:endParaRPr>
                    </a:p>
                    <a:p>
                      <a:r>
                        <a:rPr lang="en-US" sz="900" smtClean="0">
                          <a:latin typeface="Arial" pitchFamily="34" charset="0"/>
                          <a:cs typeface="Arial" pitchFamily="34" charset="0"/>
                        </a:rPr>
                        <a:t>The .rsrc section contains resource information for a module. It begins with a resource directory structure like most other sections, but this section's data is further structured into a resource tree. The IMAGE_RESOURCE_DIRECTORY, shown below, forms the root and nodes of the tree. </a:t>
                      </a:r>
                      <a:endParaRPr lang="en-US" sz="90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2006444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152399"/>
            <a:ext cx="35814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PE imports table</a:t>
            </a:r>
            <a:endParaRPr lang="en-US" sz="3600">
              <a:latin typeface="Arial Unicode MS" pitchFamily="34" charset="-128"/>
              <a:ea typeface="Arial Unicode MS" pitchFamily="34" charset="-128"/>
              <a:cs typeface="Arial Unicode MS"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914400"/>
            <a:ext cx="8458199" cy="4587907"/>
          </a:xfrm>
          <a:prstGeom prst="rect">
            <a:avLst/>
          </a:prstGeom>
        </p:spPr>
      </p:pic>
      <p:sp>
        <p:nvSpPr>
          <p:cNvPr id="7" name="TextBox 6"/>
          <p:cNvSpPr txBox="1"/>
          <p:nvPr/>
        </p:nvSpPr>
        <p:spPr>
          <a:xfrm>
            <a:off x="152400" y="6200001"/>
            <a:ext cx="8915400" cy="461665"/>
          </a:xfrm>
          <a:prstGeom prst="rect">
            <a:avLst/>
          </a:prstGeom>
          <a:noFill/>
        </p:spPr>
        <p:txBody>
          <a:bodyPr wrap="square" rtlCol="0">
            <a:spAutoFit/>
          </a:bodyPr>
          <a:lstStyle/>
          <a:p>
            <a:r>
              <a:rPr lang="en-US" sz="1200" smtClean="0">
                <a:latin typeface="Courier New" pitchFamily="49" charset="0"/>
                <a:cs typeface="Courier New" pitchFamily="49" charset="0"/>
              </a:rPr>
              <a:t>To parse the imports table, we need to iterate through all the functions with two pointers: one for the name of the function and the other for the address of the function.</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2183933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152399"/>
            <a:ext cx="48768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Assembly &amp; shellcode</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59" y="3276600"/>
            <a:ext cx="7976532" cy="2667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491" y="914400"/>
            <a:ext cx="5225258" cy="2209800"/>
          </a:xfrm>
          <a:prstGeom prst="rect">
            <a:avLst/>
          </a:prstGeom>
        </p:spPr>
      </p:pic>
      <p:sp>
        <p:nvSpPr>
          <p:cNvPr id="7" name="TextBox 6"/>
          <p:cNvSpPr txBox="1"/>
          <p:nvPr/>
        </p:nvSpPr>
        <p:spPr>
          <a:xfrm>
            <a:off x="152400" y="6200001"/>
            <a:ext cx="8915400" cy="276999"/>
          </a:xfrm>
          <a:prstGeom prst="rect">
            <a:avLst/>
          </a:prstGeom>
          <a:noFill/>
        </p:spPr>
        <p:txBody>
          <a:bodyPr wrap="square" rtlCol="0">
            <a:spAutoFit/>
          </a:bodyPr>
          <a:lstStyle/>
          <a:p>
            <a:pPr algn="ctr"/>
            <a:r>
              <a:rPr lang="en-US" sz="1200" smtClean="0">
                <a:latin typeface="Courier New" pitchFamily="49" charset="0"/>
                <a:cs typeface="Courier New" pitchFamily="49" charset="0"/>
              </a:rPr>
              <a:t>C code for a simple application and assembly code in OllyDbg.</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3336681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0" y="193962"/>
            <a:ext cx="29718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DLL Injection</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228600" y="988045"/>
            <a:ext cx="7086600" cy="461665"/>
          </a:xfrm>
          <a:prstGeom prst="rect">
            <a:avLst/>
          </a:prstGeom>
          <a:noFill/>
        </p:spPr>
        <p:txBody>
          <a:bodyPr wrap="square" rtlCol="0">
            <a:spAutoFit/>
          </a:bodyPr>
          <a:lstStyle/>
          <a:p>
            <a:r>
              <a:rPr lang="en-US" sz="2400" smtClean="0"/>
              <a:t>Why? To execute code within other process, eg. Firefox.exe.</a:t>
            </a:r>
            <a:endParaRPr lang="en-US" sz="2400"/>
          </a:p>
        </p:txBody>
      </p:sp>
      <p:sp>
        <p:nvSpPr>
          <p:cNvPr id="6" name="TextBox 5"/>
          <p:cNvSpPr txBox="1"/>
          <p:nvPr/>
        </p:nvSpPr>
        <p:spPr>
          <a:xfrm>
            <a:off x="3505200" y="1872258"/>
            <a:ext cx="5281612" cy="3385542"/>
          </a:xfrm>
          <a:prstGeom prst="rect">
            <a:avLst/>
          </a:prstGeom>
          <a:noFill/>
        </p:spPr>
        <p:txBody>
          <a:bodyPr wrap="square" rtlCol="0">
            <a:spAutoFit/>
          </a:bodyPr>
          <a:lstStyle/>
          <a:p>
            <a:r>
              <a:rPr lang="en-US" sz="1400">
                <a:latin typeface="Arial" pitchFamily="34" charset="0"/>
                <a:cs typeface="Arial" pitchFamily="34" charset="0"/>
              </a:rPr>
              <a:t>In computer programming, DLL injection is a technique used for running code within the address space of another process by forcing it to load a dynamic-link library. DLL injection is often used by external programs to influence the behavior of another program in a way its authors did not anticipate or intend. For example, the injected code could hook system function calls, or read the contents of password textboxes, which cannot be done the usual way. A program used to inject arbitrary code into arbitrary processes is called DLL injector</a:t>
            </a:r>
            <a:r>
              <a:rPr lang="en-US" sz="1400" smtClean="0">
                <a:latin typeface="Arial" pitchFamily="34" charset="0"/>
                <a:cs typeface="Arial" pitchFamily="34" charset="0"/>
              </a:rPr>
              <a:t>.</a:t>
            </a:r>
          </a:p>
          <a:p>
            <a:endParaRPr lang="en-US" sz="1400">
              <a:latin typeface="Arial" pitchFamily="34" charset="0"/>
              <a:cs typeface="Arial" pitchFamily="34" charset="0"/>
            </a:endParaRPr>
          </a:p>
          <a:p>
            <a:r>
              <a:rPr lang="en-US" sz="1400" smtClean="0"/>
              <a:t>There </a:t>
            </a:r>
            <a:r>
              <a:rPr lang="en-US" sz="1400"/>
              <a:t>are various ways we can achieve that</a:t>
            </a:r>
            <a:r>
              <a:rPr lang="en-US" sz="1400" smtClean="0"/>
              <a:t>:</a:t>
            </a:r>
            <a:endParaRPr lang="en-US" sz="1400"/>
          </a:p>
          <a:p>
            <a:r>
              <a:rPr lang="en-US" sz="1400" smtClean="0"/>
              <a:t>- AppInit_DLLs</a:t>
            </a:r>
            <a:endParaRPr lang="en-US" sz="1400"/>
          </a:p>
          <a:p>
            <a:r>
              <a:rPr lang="en-US" sz="1400" smtClean="0"/>
              <a:t>- SetWindowsHookEx</a:t>
            </a:r>
            <a:endParaRPr lang="en-US" sz="1400"/>
          </a:p>
          <a:p>
            <a:r>
              <a:rPr lang="en-US" sz="1400" smtClean="0"/>
              <a:t>- CreateRemoteThread</a:t>
            </a:r>
            <a:endParaRPr lang="en-US" sz="1400"/>
          </a:p>
          <a:p>
            <a:endParaRPr lang="en-US" sz="1400">
              <a:latin typeface="Arial" pitchFamily="34" charset="0"/>
              <a:cs typeface="Arial"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60270"/>
            <a:ext cx="3124200" cy="4044272"/>
          </a:xfrm>
          <a:prstGeom prst="rect">
            <a:avLst/>
          </a:prstGeom>
        </p:spPr>
      </p:pic>
      <p:sp>
        <p:nvSpPr>
          <p:cNvPr id="8" name="TextBox 7"/>
          <p:cNvSpPr txBox="1"/>
          <p:nvPr/>
        </p:nvSpPr>
        <p:spPr>
          <a:xfrm>
            <a:off x="152400" y="6061731"/>
            <a:ext cx="8915400" cy="646331"/>
          </a:xfrm>
          <a:prstGeom prst="rect">
            <a:avLst/>
          </a:prstGeom>
          <a:noFill/>
        </p:spPr>
        <p:txBody>
          <a:bodyPr wrap="square" rtlCol="0">
            <a:spAutoFit/>
          </a:bodyPr>
          <a:lstStyle/>
          <a:p>
            <a:r>
              <a:rPr lang="en-US" sz="1200">
                <a:latin typeface="Courier New" pitchFamily="49" charset="0"/>
                <a:cs typeface="Courier New" pitchFamily="49" charset="0"/>
              </a:rPr>
              <a:t>There are many reasons </a:t>
            </a:r>
            <a:r>
              <a:rPr lang="en-US" sz="1200" smtClean="0">
                <a:latin typeface="Courier New" pitchFamily="49" charset="0"/>
                <a:cs typeface="Courier New" pitchFamily="49" charset="0"/>
              </a:rPr>
              <a:t>to </a:t>
            </a:r>
            <a:r>
              <a:rPr lang="en-US" sz="1200">
                <a:latin typeface="Courier New" pitchFamily="49" charset="0"/>
                <a:cs typeface="Courier New" pitchFamily="49" charset="0"/>
              </a:rPr>
              <a:t>do it. For example a malware author may want to hide the malicious activity by loading a DLL into a trusted process or may want to bypass security devices while on the other hand a person may want to extend the functionality of the original program</a:t>
            </a:r>
          </a:p>
        </p:txBody>
      </p:sp>
    </p:spTree>
    <p:extLst>
      <p:ext uri="{BB962C8B-B14F-4D97-AF65-F5344CB8AC3E}">
        <p14:creationId xmlns:p14="http://schemas.microsoft.com/office/powerpoint/2010/main" val="2648953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0" y="193962"/>
            <a:ext cx="29718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DLL Injection</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97527"/>
            <a:ext cx="3531870" cy="4572000"/>
          </a:xfrm>
          <a:prstGeom prst="rect">
            <a:avLst/>
          </a:prstGeom>
        </p:spPr>
      </p:pic>
      <p:sp>
        <p:nvSpPr>
          <p:cNvPr id="6" name="TextBox 5"/>
          <p:cNvSpPr txBox="1"/>
          <p:nvPr/>
        </p:nvSpPr>
        <p:spPr>
          <a:xfrm>
            <a:off x="4343400" y="1463457"/>
            <a:ext cx="4114800" cy="3108543"/>
          </a:xfrm>
          <a:prstGeom prst="rect">
            <a:avLst/>
          </a:prstGeom>
          <a:noFill/>
        </p:spPr>
        <p:txBody>
          <a:bodyPr wrap="square" rtlCol="0">
            <a:spAutoFit/>
          </a:bodyPr>
          <a:lstStyle/>
          <a:p>
            <a:r>
              <a:rPr lang="en-US" sz="1400">
                <a:latin typeface="Arial" pitchFamily="34" charset="0"/>
                <a:cs typeface="Arial" pitchFamily="34" charset="0"/>
              </a:rPr>
              <a:t>The Windows API actually offers a number of functions that allow us to attach and manipulate into other programs for debugging purposes. We'll leverage these methods to perform our DLL Injection. I've broken down DLL injection into four steps</a:t>
            </a:r>
            <a:r>
              <a:rPr lang="en-US" sz="1400" smtClean="0">
                <a:latin typeface="Arial" pitchFamily="34" charset="0"/>
                <a:cs typeface="Arial" pitchFamily="34" charset="0"/>
              </a:rPr>
              <a:t>:</a:t>
            </a:r>
          </a:p>
          <a:p>
            <a:endParaRPr lang="en-US" sz="1400">
              <a:latin typeface="Arial" pitchFamily="34" charset="0"/>
              <a:cs typeface="Arial" pitchFamily="34" charset="0"/>
            </a:endParaRPr>
          </a:p>
          <a:p>
            <a:r>
              <a:rPr lang="en-US" sz="1400">
                <a:latin typeface="Arial" pitchFamily="34" charset="0"/>
                <a:cs typeface="Arial" pitchFamily="34" charset="0"/>
              </a:rPr>
              <a:t>- Attach to the process</a:t>
            </a:r>
          </a:p>
          <a:p>
            <a:r>
              <a:rPr lang="en-US" sz="1400">
                <a:latin typeface="Arial" pitchFamily="34" charset="0"/>
                <a:cs typeface="Arial" pitchFamily="34" charset="0"/>
              </a:rPr>
              <a:t>- Allocate Memory within the process</a:t>
            </a:r>
          </a:p>
          <a:p>
            <a:r>
              <a:rPr lang="en-US" sz="1400">
                <a:latin typeface="Arial" pitchFamily="34" charset="0"/>
                <a:cs typeface="Arial" pitchFamily="34" charset="0"/>
              </a:rPr>
              <a:t>- Copy the DLL or the DLL Path into the processes memory and determine appropriate memory addresses</a:t>
            </a:r>
          </a:p>
          <a:p>
            <a:r>
              <a:rPr lang="en-US" sz="1400">
                <a:latin typeface="Arial" pitchFamily="34" charset="0"/>
                <a:cs typeface="Arial" pitchFamily="34" charset="0"/>
              </a:rPr>
              <a:t>- Instruct the process to Execute your DLL</a:t>
            </a:r>
          </a:p>
          <a:p>
            <a:endParaRPr lang="en-US" sz="1400">
              <a:latin typeface="Arial" pitchFamily="34" charset="0"/>
              <a:cs typeface="Arial" pitchFamily="34" charset="0"/>
            </a:endParaRPr>
          </a:p>
        </p:txBody>
      </p:sp>
      <p:sp>
        <p:nvSpPr>
          <p:cNvPr id="7" name="TextBox 6"/>
          <p:cNvSpPr txBox="1"/>
          <p:nvPr/>
        </p:nvSpPr>
        <p:spPr>
          <a:xfrm>
            <a:off x="152400" y="5943600"/>
            <a:ext cx="8915400" cy="830997"/>
          </a:xfrm>
          <a:prstGeom prst="rect">
            <a:avLst/>
          </a:prstGeom>
          <a:noFill/>
        </p:spPr>
        <p:txBody>
          <a:bodyPr wrap="square" rtlCol="0">
            <a:spAutoFit/>
          </a:bodyPr>
          <a:lstStyle/>
          <a:p>
            <a:r>
              <a:rPr lang="en-US" sz="1200">
                <a:latin typeface="Courier New" pitchFamily="49" charset="0"/>
                <a:cs typeface="Courier New" pitchFamily="49" charset="0"/>
              </a:rPr>
              <a:t>LoadLibraryA() is a kernel32.dll function used to load DLLs, executables, and other supporting libraries at run time. It takes a filename as its only parameter and magically makes everything work. This means that we just need to allocate some memory for the path to our DLL </a:t>
            </a:r>
            <a:r>
              <a:rPr lang="en-US" sz="1200" smtClean="0">
                <a:latin typeface="Courier New" pitchFamily="49" charset="0"/>
                <a:cs typeface="Courier New" pitchFamily="49" charset="0"/>
              </a:rPr>
              <a:t>providing </a:t>
            </a:r>
            <a:r>
              <a:rPr lang="en-US" sz="1200">
                <a:latin typeface="Courier New" pitchFamily="49" charset="0"/>
                <a:cs typeface="Courier New" pitchFamily="49" charset="0"/>
              </a:rPr>
              <a:t>the memory address where the path lies as a parameter. </a:t>
            </a:r>
          </a:p>
        </p:txBody>
      </p:sp>
    </p:spTree>
    <p:extLst>
      <p:ext uri="{BB962C8B-B14F-4D97-AF65-F5344CB8AC3E}">
        <p14:creationId xmlns:p14="http://schemas.microsoft.com/office/powerpoint/2010/main" val="1450262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0" y="76200"/>
            <a:ext cx="29718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DLL Injection</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32316"/>
            <a:ext cx="8153400" cy="4464776"/>
          </a:xfrm>
          <a:prstGeom prst="rect">
            <a:avLst/>
          </a:prstGeom>
        </p:spPr>
      </p:pic>
      <p:sp>
        <p:nvSpPr>
          <p:cNvPr id="6" name="TextBox 5"/>
          <p:cNvSpPr txBox="1"/>
          <p:nvPr/>
        </p:nvSpPr>
        <p:spPr>
          <a:xfrm>
            <a:off x="152400" y="6276201"/>
            <a:ext cx="8915400" cy="276999"/>
          </a:xfrm>
          <a:prstGeom prst="rect">
            <a:avLst/>
          </a:prstGeom>
          <a:noFill/>
        </p:spPr>
        <p:txBody>
          <a:bodyPr wrap="square" rtlCol="0">
            <a:spAutoFit/>
          </a:bodyPr>
          <a:lstStyle/>
          <a:p>
            <a:pPr algn="ctr"/>
            <a:r>
              <a:rPr lang="en-US" sz="1200" smtClean="0">
                <a:latin typeface="Courier New" pitchFamily="49" charset="0"/>
                <a:cs typeface="Courier New" pitchFamily="49" charset="0"/>
              </a:rPr>
              <a:t>Basic DLL Injection code example.</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27839660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0" y="193962"/>
            <a:ext cx="29718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API Hooking</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228600" y="988045"/>
            <a:ext cx="8610600" cy="461665"/>
          </a:xfrm>
          <a:prstGeom prst="rect">
            <a:avLst/>
          </a:prstGeom>
          <a:noFill/>
        </p:spPr>
        <p:txBody>
          <a:bodyPr wrap="square" rtlCol="0">
            <a:spAutoFit/>
          </a:bodyPr>
          <a:lstStyle/>
          <a:p>
            <a:r>
              <a:rPr lang="en-US" sz="2400" smtClean="0"/>
              <a:t>Why? To monitor API calls from specific process, eg. Firefox.exe : ReadFile.</a:t>
            </a:r>
            <a:endParaRPr lang="en-US" sz="2400"/>
          </a:p>
        </p:txBody>
      </p:sp>
      <p:sp>
        <p:nvSpPr>
          <p:cNvPr id="6" name="TextBox 5"/>
          <p:cNvSpPr txBox="1"/>
          <p:nvPr/>
        </p:nvSpPr>
        <p:spPr>
          <a:xfrm>
            <a:off x="228600" y="1676400"/>
            <a:ext cx="8610600" cy="3539430"/>
          </a:xfrm>
          <a:prstGeom prst="rect">
            <a:avLst/>
          </a:prstGeom>
          <a:noFill/>
        </p:spPr>
        <p:txBody>
          <a:bodyPr wrap="square" rtlCol="0">
            <a:spAutoFit/>
          </a:bodyPr>
          <a:lstStyle/>
          <a:p>
            <a:r>
              <a:rPr lang="en-US" sz="1400">
                <a:latin typeface="Arial" pitchFamily="34" charset="0"/>
                <a:cs typeface="Arial" pitchFamily="34" charset="0"/>
              </a:rPr>
              <a:t>In computer programming, the term hooking covers a range of techniques used to alter or augment the behavior of an operating system, of applications, or of other software components by intercepting function calls or messages or events passed between software components. Code that handles such intercepted function calls, events or messages is called a "hook".</a:t>
            </a:r>
          </a:p>
          <a:p>
            <a:endParaRPr lang="en-US" sz="1400">
              <a:latin typeface="Arial" pitchFamily="34" charset="0"/>
              <a:cs typeface="Arial" pitchFamily="34" charset="0"/>
            </a:endParaRPr>
          </a:p>
          <a:p>
            <a:r>
              <a:rPr lang="en-US" sz="1400">
                <a:latin typeface="Arial" pitchFamily="34" charset="0"/>
                <a:cs typeface="Arial" pitchFamily="34" charset="0"/>
              </a:rPr>
              <a:t>Hooking is used for many purposes, including debugging and extending functionality. Examples might include intercepting keyboard or mouse event messages before they reach an application, or intercepting operating system calls in order to monitor behavior or modify the function of an application or other component. It is also widely used in benchmarking programs, for example frame rate measuring in 3D games, where the output and input is done through hooking.</a:t>
            </a:r>
          </a:p>
          <a:p>
            <a:endParaRPr lang="en-US" sz="1400">
              <a:latin typeface="Arial" pitchFamily="34" charset="0"/>
              <a:cs typeface="Arial" pitchFamily="34" charset="0"/>
            </a:endParaRPr>
          </a:p>
          <a:p>
            <a:r>
              <a:rPr lang="en-US" sz="1400">
                <a:latin typeface="Arial" pitchFamily="34" charset="0"/>
                <a:cs typeface="Arial" pitchFamily="34" charset="0"/>
              </a:rPr>
              <a:t>Hooking can also be used by malicious code. For example, rootkits, pieces of software that try to make themselves invisible by faking the output of API calls that would otherwise reveal their existence, often use hooking techniques. A wallhack is another example of malicious behavior that can stem from hooking techniques. It is done by intercepting function calls in a computer game and altering what is shown to the player to allow them to gain an unfair advantage over other players.</a:t>
            </a:r>
          </a:p>
        </p:txBody>
      </p:sp>
      <p:sp>
        <p:nvSpPr>
          <p:cNvPr id="7" name="TextBox 6"/>
          <p:cNvSpPr txBox="1"/>
          <p:nvPr/>
        </p:nvSpPr>
        <p:spPr>
          <a:xfrm>
            <a:off x="76200" y="6172200"/>
            <a:ext cx="8991600" cy="461665"/>
          </a:xfrm>
          <a:prstGeom prst="rect">
            <a:avLst/>
          </a:prstGeom>
          <a:noFill/>
        </p:spPr>
        <p:txBody>
          <a:bodyPr wrap="square" rtlCol="0">
            <a:spAutoFit/>
          </a:bodyPr>
          <a:lstStyle/>
          <a:p>
            <a:r>
              <a:rPr lang="en-US" sz="1200">
                <a:latin typeface="Courier New" pitchFamily="49" charset="0"/>
                <a:cs typeface="Courier New" pitchFamily="49" charset="0"/>
              </a:rPr>
              <a:t>Detours is a general purpose function hooking library created by Microsoft </a:t>
            </a:r>
            <a:r>
              <a:rPr lang="en-US" sz="1200" smtClean="0">
                <a:latin typeface="Courier New" pitchFamily="49" charset="0"/>
                <a:cs typeface="Courier New" pitchFamily="49" charset="0"/>
              </a:rPr>
              <a:t>Research. Detours </a:t>
            </a:r>
            <a:r>
              <a:rPr lang="en-US" sz="1200">
                <a:latin typeface="Courier New" pitchFamily="49" charset="0"/>
                <a:cs typeface="Courier New" pitchFamily="49" charset="0"/>
              </a:rPr>
              <a:t>intercepts Win32 functions by re-writing the in-memory code for target functions.</a:t>
            </a:r>
          </a:p>
        </p:txBody>
      </p:sp>
    </p:spTree>
    <p:extLst>
      <p:ext uri="{BB962C8B-B14F-4D97-AF65-F5344CB8AC3E}">
        <p14:creationId xmlns:p14="http://schemas.microsoft.com/office/powerpoint/2010/main" val="3275428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0" y="193962"/>
            <a:ext cx="29718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API Hooking</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474" y="990600"/>
            <a:ext cx="6096851" cy="4563112"/>
          </a:xfrm>
          <a:prstGeom prst="rect">
            <a:avLst/>
          </a:prstGeom>
        </p:spPr>
      </p:pic>
      <p:sp>
        <p:nvSpPr>
          <p:cNvPr id="6" name="TextBox 5"/>
          <p:cNvSpPr txBox="1"/>
          <p:nvPr/>
        </p:nvSpPr>
        <p:spPr>
          <a:xfrm>
            <a:off x="76200" y="6172200"/>
            <a:ext cx="8991600" cy="461665"/>
          </a:xfrm>
          <a:prstGeom prst="rect">
            <a:avLst/>
          </a:prstGeom>
          <a:noFill/>
        </p:spPr>
        <p:txBody>
          <a:bodyPr wrap="square" rtlCol="0">
            <a:spAutoFit/>
          </a:bodyPr>
          <a:lstStyle/>
          <a:p>
            <a:r>
              <a:rPr lang="en-US" sz="1200" smtClean="0">
                <a:latin typeface="Courier New" pitchFamily="49" charset="0"/>
                <a:cs typeface="Courier New" pitchFamily="49" charset="0"/>
              </a:rPr>
              <a:t>The most common API hooking method is to replace first 5 bytes from a function code and jump to a new function. Some DLLs compiled with Visual C++ may allow hot patching.</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11959380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0" y="152400"/>
            <a:ext cx="29718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API Hooking</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415" y="914400"/>
            <a:ext cx="7297169" cy="4658375"/>
          </a:xfrm>
          <a:prstGeom prst="rect">
            <a:avLst/>
          </a:prstGeom>
        </p:spPr>
      </p:pic>
      <p:sp>
        <p:nvSpPr>
          <p:cNvPr id="6" name="TextBox 5"/>
          <p:cNvSpPr txBox="1"/>
          <p:nvPr/>
        </p:nvSpPr>
        <p:spPr>
          <a:xfrm>
            <a:off x="76200" y="6172200"/>
            <a:ext cx="8991600" cy="461665"/>
          </a:xfrm>
          <a:prstGeom prst="rect">
            <a:avLst/>
          </a:prstGeom>
          <a:noFill/>
        </p:spPr>
        <p:txBody>
          <a:bodyPr wrap="square" rtlCol="0">
            <a:spAutoFit/>
          </a:bodyPr>
          <a:lstStyle/>
          <a:p>
            <a:pPr algn="ctr"/>
            <a:r>
              <a:rPr lang="en-US" sz="1200" smtClean="0">
                <a:latin typeface="Courier New" pitchFamily="49" charset="0"/>
                <a:cs typeface="Courier New" pitchFamily="49" charset="0"/>
              </a:rPr>
              <a:t>This code will jump to other function when “PR_Read” function call is made by Firefox.exe. It is important to restore the original bytes, call the original function and preserve the stack.</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345763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19400" y="228600"/>
            <a:ext cx="4038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About malware</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457200" y="1143000"/>
            <a:ext cx="8382000" cy="738664"/>
          </a:xfrm>
          <a:prstGeom prst="rect">
            <a:avLst/>
          </a:prstGeom>
          <a:noFill/>
        </p:spPr>
        <p:txBody>
          <a:bodyPr wrap="square" rtlCol="0">
            <a:spAutoFit/>
          </a:bodyPr>
          <a:lstStyle/>
          <a:p>
            <a:r>
              <a:rPr lang="en-US" sz="1400">
                <a:latin typeface="Times New Roman" pitchFamily="18" charset="0"/>
                <a:cs typeface="Times New Roman" pitchFamily="18" charset="0"/>
              </a:rPr>
              <a:t>“Malware, short for malicious software, is software used to disrupt computer operation, gather sensitive information, or gain access to private computer systems. It can appear in the form of code, scripts, active content, and other software. 'Malware' is a general term used to refer to a variety of forms of hostile or intrusive software.”</a:t>
            </a:r>
          </a:p>
        </p:txBody>
      </p:sp>
      <p:sp>
        <p:nvSpPr>
          <p:cNvPr id="6" name="TextBox 5"/>
          <p:cNvSpPr txBox="1"/>
          <p:nvPr/>
        </p:nvSpPr>
        <p:spPr>
          <a:xfrm>
            <a:off x="457200" y="2367677"/>
            <a:ext cx="8382000" cy="2585323"/>
          </a:xfrm>
          <a:prstGeom prst="rect">
            <a:avLst/>
          </a:prstGeom>
          <a:noFill/>
        </p:spPr>
        <p:txBody>
          <a:bodyPr wrap="square" rtlCol="0">
            <a:spAutoFit/>
          </a:bodyPr>
          <a:lstStyle/>
          <a:p>
            <a:r>
              <a:rPr lang="en-US" smtClean="0"/>
              <a:t>Virus – It is a generic term for malware that infects a system</a:t>
            </a:r>
          </a:p>
          <a:p>
            <a:r>
              <a:rPr lang="en-US" smtClean="0"/>
              <a:t>Worm – It has the ability to auto-copy to other systems</a:t>
            </a:r>
          </a:p>
          <a:p>
            <a:r>
              <a:rPr lang="en-US" smtClean="0"/>
              <a:t>Rootkit – It can hide itself from the process list, filesystem and registry</a:t>
            </a:r>
          </a:p>
          <a:p>
            <a:r>
              <a:rPr lang="en-US" smtClean="0"/>
              <a:t>Keylogger – It captures all the keys pressesd and sends them to the attacker</a:t>
            </a:r>
          </a:p>
          <a:p>
            <a:r>
              <a:rPr lang="en-US" smtClean="0"/>
              <a:t>Spyware – It steals personal information about victims</a:t>
            </a:r>
          </a:p>
          <a:p>
            <a:r>
              <a:rPr lang="en-US" smtClean="0"/>
              <a:t>Stealer – It steals passwords saved in web browsers or other apps</a:t>
            </a:r>
          </a:p>
          <a:p>
            <a:r>
              <a:rPr lang="en-US" smtClean="0"/>
              <a:t>Rogue-AV – It is a fake antivirus and it requests money for a fake disinfection</a:t>
            </a:r>
          </a:p>
          <a:p>
            <a:r>
              <a:rPr lang="en-US" smtClean="0"/>
              <a:t>Ransomware – It limits user access to files or PC until a payment is made</a:t>
            </a:r>
          </a:p>
          <a:p>
            <a:r>
              <a:rPr lang="en-US" smtClean="0"/>
              <a:t>Crypter – It can modify a detectable file to be undetected by the antivirus</a:t>
            </a:r>
            <a:endParaRPr lang="en-US"/>
          </a:p>
        </p:txBody>
      </p:sp>
      <p:sp>
        <p:nvSpPr>
          <p:cNvPr id="7" name="TextBox 6"/>
          <p:cNvSpPr txBox="1"/>
          <p:nvPr/>
        </p:nvSpPr>
        <p:spPr>
          <a:xfrm>
            <a:off x="845127" y="6200001"/>
            <a:ext cx="7467600" cy="276999"/>
          </a:xfrm>
          <a:prstGeom prst="rect">
            <a:avLst/>
          </a:prstGeom>
          <a:noFill/>
        </p:spPr>
        <p:txBody>
          <a:bodyPr wrap="square" rtlCol="0">
            <a:spAutoFit/>
          </a:bodyPr>
          <a:lstStyle/>
          <a:p>
            <a:pPr algn="ctr"/>
            <a:r>
              <a:rPr lang="en-US" sz="1200" smtClean="0">
                <a:latin typeface="Courier New" pitchFamily="49" charset="0"/>
                <a:cs typeface="Courier New" pitchFamily="49" charset="0"/>
              </a:rPr>
              <a:t>These notes are for classification only.</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524111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152400"/>
            <a:ext cx="2133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Antivirus</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990600"/>
            <a:ext cx="5715000" cy="4457700"/>
          </a:xfrm>
          <a:prstGeom prst="rect">
            <a:avLst/>
          </a:prstGeom>
        </p:spPr>
      </p:pic>
      <p:sp>
        <p:nvSpPr>
          <p:cNvPr id="6" name="TextBox 5"/>
          <p:cNvSpPr txBox="1"/>
          <p:nvPr/>
        </p:nvSpPr>
        <p:spPr>
          <a:xfrm>
            <a:off x="76200" y="6172200"/>
            <a:ext cx="8991600" cy="276999"/>
          </a:xfrm>
          <a:prstGeom prst="rect">
            <a:avLst/>
          </a:prstGeom>
          <a:noFill/>
        </p:spPr>
        <p:txBody>
          <a:bodyPr wrap="square" rtlCol="0">
            <a:spAutoFit/>
          </a:bodyPr>
          <a:lstStyle/>
          <a:p>
            <a:pPr algn="ctr"/>
            <a:r>
              <a:rPr lang="en-US" sz="1200" smtClean="0">
                <a:latin typeface="Courier New" pitchFamily="49" charset="0"/>
                <a:cs typeface="Courier New" pitchFamily="49" charset="0"/>
              </a:rPr>
              <a:t>Do not blindly trust that your antivirus is enough to protect you.</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39425835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5600" y="76200"/>
            <a:ext cx="2895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Java DriveBy</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819400"/>
            <a:ext cx="6096000" cy="3721395"/>
          </a:xfrm>
          <a:prstGeom prst="rect">
            <a:avLst/>
          </a:prstGeom>
        </p:spPr>
      </p:pic>
      <p:sp>
        <p:nvSpPr>
          <p:cNvPr id="6" name="TextBox 5"/>
          <p:cNvSpPr txBox="1"/>
          <p:nvPr/>
        </p:nvSpPr>
        <p:spPr>
          <a:xfrm>
            <a:off x="228600" y="851118"/>
            <a:ext cx="8763000" cy="1815882"/>
          </a:xfrm>
          <a:prstGeom prst="rect">
            <a:avLst/>
          </a:prstGeom>
          <a:noFill/>
        </p:spPr>
        <p:txBody>
          <a:bodyPr wrap="square" rtlCol="0">
            <a:spAutoFit/>
          </a:bodyPr>
          <a:lstStyle/>
          <a:p>
            <a:r>
              <a:rPr lang="en-US" sz="1400">
                <a:latin typeface="Arial" pitchFamily="34" charset="0"/>
                <a:cs typeface="Arial" pitchFamily="34" charset="0"/>
              </a:rPr>
              <a:t>Drive-by download means two things, each concerning the </a:t>
            </a:r>
            <a:r>
              <a:rPr lang="en-US" sz="1400" smtClean="0">
                <a:latin typeface="Arial" pitchFamily="34" charset="0"/>
                <a:cs typeface="Arial" pitchFamily="34" charset="0"/>
              </a:rPr>
              <a:t>download </a:t>
            </a:r>
            <a:r>
              <a:rPr lang="en-US" sz="1400">
                <a:latin typeface="Arial" pitchFamily="34" charset="0"/>
                <a:cs typeface="Arial" pitchFamily="34" charset="0"/>
              </a:rPr>
              <a:t>of computer software from the Internet</a:t>
            </a:r>
            <a:r>
              <a:rPr lang="en-US" sz="1400" smtClean="0">
                <a:latin typeface="Arial" pitchFamily="34" charset="0"/>
                <a:cs typeface="Arial" pitchFamily="34" charset="0"/>
              </a:rPr>
              <a:t>:</a:t>
            </a:r>
            <a:endParaRPr lang="en-US" sz="1400">
              <a:latin typeface="Arial" pitchFamily="34" charset="0"/>
              <a:cs typeface="Arial" pitchFamily="34" charset="0"/>
            </a:endParaRPr>
          </a:p>
          <a:p>
            <a:r>
              <a:rPr lang="en-US" sz="1400">
                <a:latin typeface="Arial" pitchFamily="34" charset="0"/>
                <a:cs typeface="Arial" pitchFamily="34" charset="0"/>
              </a:rPr>
              <a:t>- Downloads which a person authorized but without understanding the consequences (e.g. downloads which install an unknown or counterfeit executable program, ActiveX component, or Java applet).</a:t>
            </a:r>
          </a:p>
          <a:p>
            <a:r>
              <a:rPr lang="en-US" sz="1400">
                <a:latin typeface="Arial" pitchFamily="34" charset="0"/>
                <a:cs typeface="Arial" pitchFamily="34" charset="0"/>
              </a:rPr>
              <a:t>- Any download that happens without a person's knowledge, often a computer virus, spyware, malware, or crimeware</a:t>
            </a:r>
            <a:r>
              <a:rPr lang="en-US" sz="1400" smtClean="0">
                <a:latin typeface="Arial" pitchFamily="34" charset="0"/>
                <a:cs typeface="Arial" pitchFamily="34" charset="0"/>
              </a:rPr>
              <a:t>.</a:t>
            </a:r>
            <a:endParaRPr lang="en-US" sz="1400">
              <a:latin typeface="Arial" pitchFamily="34" charset="0"/>
              <a:cs typeface="Arial" pitchFamily="34" charset="0"/>
            </a:endParaRPr>
          </a:p>
          <a:p>
            <a:endParaRPr lang="en-US" sz="1400">
              <a:latin typeface="Arial" pitchFamily="34" charset="0"/>
              <a:cs typeface="Arial" pitchFamily="34" charset="0"/>
            </a:endParaRPr>
          </a:p>
          <a:p>
            <a:r>
              <a:rPr lang="en-US" sz="1400">
                <a:latin typeface="Arial" pitchFamily="34" charset="0"/>
                <a:cs typeface="Arial" pitchFamily="34" charset="0"/>
              </a:rPr>
              <a:t>Drive-by downloads may happen when visiting a website, viewing an e-mail message or by clicking on a deceptive pop-up window.</a:t>
            </a:r>
          </a:p>
        </p:txBody>
      </p:sp>
    </p:spTree>
    <p:extLst>
      <p:ext uri="{BB962C8B-B14F-4D97-AF65-F5344CB8AC3E}">
        <p14:creationId xmlns:p14="http://schemas.microsoft.com/office/powerpoint/2010/main" val="36819810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5600" y="0"/>
            <a:ext cx="2895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Java DriveBy</a:t>
            </a:r>
            <a:endParaRPr lang="en-US" sz="3600">
              <a:latin typeface="Arial Unicode MS" pitchFamily="34" charset="-128"/>
              <a:ea typeface="Arial Unicode MS" pitchFamily="34" charset="-128"/>
              <a:cs typeface="Arial Unicode MS" pitchFamily="34" charset="-128"/>
            </a:endParaRPr>
          </a:p>
        </p:txBody>
      </p:sp>
      <p:sp>
        <p:nvSpPr>
          <p:cNvPr id="7" name="TextBox 6"/>
          <p:cNvSpPr txBox="1"/>
          <p:nvPr/>
        </p:nvSpPr>
        <p:spPr>
          <a:xfrm>
            <a:off x="76200" y="6019800"/>
            <a:ext cx="8991600" cy="646331"/>
          </a:xfrm>
          <a:prstGeom prst="rect">
            <a:avLst/>
          </a:prstGeom>
          <a:noFill/>
        </p:spPr>
        <p:txBody>
          <a:bodyPr wrap="square" rtlCol="0">
            <a:spAutoFit/>
          </a:bodyPr>
          <a:lstStyle/>
          <a:p>
            <a:r>
              <a:rPr lang="en-US" sz="1200">
                <a:latin typeface="Courier New" pitchFamily="49" charset="0"/>
                <a:cs typeface="Courier New" pitchFamily="49" charset="0"/>
              </a:rPr>
              <a:t>Call a chain of methods, using reflection and the relatively new MethodHandle reflection object which lets you call ad-hoc methods - to get the JMX bean loader to actually make an instance of the classloader for Javascript which is there to load on-the-fly-created Javascript stuff.</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38200"/>
            <a:ext cx="7292050" cy="4572000"/>
          </a:xfrm>
          <a:prstGeom prst="rect">
            <a:avLst/>
          </a:prstGeom>
        </p:spPr>
      </p:pic>
    </p:spTree>
    <p:extLst>
      <p:ext uri="{BB962C8B-B14F-4D97-AF65-F5344CB8AC3E}">
        <p14:creationId xmlns:p14="http://schemas.microsoft.com/office/powerpoint/2010/main" val="32340708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0400" y="191869"/>
            <a:ext cx="2514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Keylogger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362200"/>
            <a:ext cx="6324600" cy="4089759"/>
          </a:xfrm>
          <a:prstGeom prst="rect">
            <a:avLst/>
          </a:prstGeom>
        </p:spPr>
      </p:pic>
      <p:sp>
        <p:nvSpPr>
          <p:cNvPr id="6" name="TextBox 5"/>
          <p:cNvSpPr txBox="1"/>
          <p:nvPr/>
        </p:nvSpPr>
        <p:spPr>
          <a:xfrm>
            <a:off x="152400" y="964049"/>
            <a:ext cx="8839200" cy="1169551"/>
          </a:xfrm>
          <a:prstGeom prst="rect">
            <a:avLst/>
          </a:prstGeom>
          <a:noFill/>
        </p:spPr>
        <p:txBody>
          <a:bodyPr wrap="square" rtlCol="0">
            <a:spAutoFit/>
          </a:bodyPr>
          <a:lstStyle/>
          <a:p>
            <a:r>
              <a:rPr lang="en-US" sz="1400">
                <a:latin typeface="Arial" pitchFamily="34" charset="0"/>
                <a:cs typeface="Arial" pitchFamily="34" charset="0"/>
              </a:rPr>
              <a:t>Keystroke logging, often referred to as keylogging or Keyboard Capturing, is the action of recording (or logging) the keys struck on a keyboard, typically in a covert manner so that the person using the keyboard is unaware that their actions are being monitored. It also has very legitimate uses in studies of human-computer interaction. There are numerous keylogging methods, ranging from hardware and software-based approaches to acoustic analysis.</a:t>
            </a:r>
          </a:p>
        </p:txBody>
      </p:sp>
    </p:spTree>
    <p:extLst>
      <p:ext uri="{BB962C8B-B14F-4D97-AF65-F5344CB8AC3E}">
        <p14:creationId xmlns:p14="http://schemas.microsoft.com/office/powerpoint/2010/main" val="157552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0400" y="191869"/>
            <a:ext cx="2514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Keylogger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30" y="1066800"/>
            <a:ext cx="7840170" cy="4277322"/>
          </a:xfrm>
          <a:prstGeom prst="rect">
            <a:avLst/>
          </a:prstGeom>
        </p:spPr>
      </p:pic>
      <p:sp>
        <p:nvSpPr>
          <p:cNvPr id="6" name="TextBox 5"/>
          <p:cNvSpPr txBox="1"/>
          <p:nvPr/>
        </p:nvSpPr>
        <p:spPr>
          <a:xfrm>
            <a:off x="76200" y="6096000"/>
            <a:ext cx="8991600" cy="461665"/>
          </a:xfrm>
          <a:prstGeom prst="rect">
            <a:avLst/>
          </a:prstGeom>
          <a:noFill/>
        </p:spPr>
        <p:txBody>
          <a:bodyPr wrap="square" rtlCol="0">
            <a:spAutoFit/>
          </a:bodyPr>
          <a:lstStyle/>
          <a:p>
            <a:r>
              <a:rPr lang="en-US" sz="1200" smtClean="0">
                <a:latin typeface="Courier New" pitchFamily="49" charset="0"/>
                <a:cs typeface="Courier New" pitchFamily="49" charset="0"/>
              </a:rPr>
              <a:t>It determines </a:t>
            </a:r>
            <a:r>
              <a:rPr lang="en-US" sz="1200">
                <a:latin typeface="Courier New" pitchFamily="49" charset="0"/>
                <a:cs typeface="Courier New" pitchFamily="49" charset="0"/>
              </a:rPr>
              <a:t>whether a key is up or down at the time the function is called, and whether the key was pressed after a previous call to GetAsyncKeyState. </a:t>
            </a:r>
          </a:p>
        </p:txBody>
      </p:sp>
    </p:spTree>
    <p:extLst>
      <p:ext uri="{BB962C8B-B14F-4D97-AF65-F5344CB8AC3E}">
        <p14:creationId xmlns:p14="http://schemas.microsoft.com/office/powerpoint/2010/main" val="23246424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76200"/>
            <a:ext cx="2514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Keylogger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914400"/>
            <a:ext cx="5796389" cy="4675091"/>
          </a:xfrm>
          <a:prstGeom prst="rect">
            <a:avLst/>
          </a:prstGeom>
        </p:spPr>
      </p:pic>
      <p:sp>
        <p:nvSpPr>
          <p:cNvPr id="6" name="TextBox 5"/>
          <p:cNvSpPr txBox="1"/>
          <p:nvPr/>
        </p:nvSpPr>
        <p:spPr>
          <a:xfrm>
            <a:off x="76200" y="6248400"/>
            <a:ext cx="8991600" cy="276999"/>
          </a:xfrm>
          <a:prstGeom prst="rect">
            <a:avLst/>
          </a:prstGeom>
          <a:noFill/>
        </p:spPr>
        <p:txBody>
          <a:bodyPr wrap="square" rtlCol="0">
            <a:spAutoFit/>
          </a:bodyPr>
          <a:lstStyle/>
          <a:p>
            <a:pPr algn="ctr"/>
            <a:r>
              <a:rPr lang="en-US" sz="1200">
                <a:latin typeface="Courier New" pitchFamily="49" charset="0"/>
                <a:cs typeface="Courier New" pitchFamily="49" charset="0"/>
              </a:rPr>
              <a:t>WH_KEYBOARD_LL - Installs a hook procedure that monitors low-level keyboard input events.</a:t>
            </a:r>
          </a:p>
        </p:txBody>
      </p:sp>
    </p:spTree>
    <p:extLst>
      <p:ext uri="{BB962C8B-B14F-4D97-AF65-F5344CB8AC3E}">
        <p14:creationId xmlns:p14="http://schemas.microsoft.com/office/powerpoint/2010/main" val="2449764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0"/>
            <a:ext cx="1905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Stealer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722531"/>
            <a:ext cx="5257800" cy="4795900"/>
          </a:xfrm>
          <a:prstGeom prst="rect">
            <a:avLst/>
          </a:prstGeom>
        </p:spPr>
      </p:pic>
      <p:sp>
        <p:nvSpPr>
          <p:cNvPr id="6" name="TextBox 5"/>
          <p:cNvSpPr txBox="1"/>
          <p:nvPr/>
        </p:nvSpPr>
        <p:spPr>
          <a:xfrm>
            <a:off x="76200" y="6248400"/>
            <a:ext cx="8991600" cy="461665"/>
          </a:xfrm>
          <a:prstGeom prst="rect">
            <a:avLst/>
          </a:prstGeom>
          <a:noFill/>
        </p:spPr>
        <p:txBody>
          <a:bodyPr wrap="square" rtlCol="0">
            <a:spAutoFit/>
          </a:bodyPr>
          <a:lstStyle/>
          <a:p>
            <a:pPr algn="ctr"/>
            <a:r>
              <a:rPr lang="en-US" sz="1200" smtClean="0">
                <a:latin typeface="Courier New" pitchFamily="49" charset="0"/>
                <a:cs typeface="Courier New" pitchFamily="49" charset="0"/>
              </a:rPr>
              <a:t>Do not save passwords in the web browser! If you relly want to save them, use a master password.</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3784443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228600"/>
            <a:ext cx="1905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Stealer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0"/>
            <a:ext cx="8795549" cy="3649793"/>
          </a:xfrm>
          <a:prstGeom prst="rect">
            <a:avLst/>
          </a:prstGeom>
        </p:spPr>
      </p:pic>
      <p:sp>
        <p:nvSpPr>
          <p:cNvPr id="6" name="TextBox 5"/>
          <p:cNvSpPr txBox="1"/>
          <p:nvPr/>
        </p:nvSpPr>
        <p:spPr>
          <a:xfrm>
            <a:off x="76200" y="6248400"/>
            <a:ext cx="8991600" cy="276999"/>
          </a:xfrm>
          <a:prstGeom prst="rect">
            <a:avLst/>
          </a:prstGeom>
          <a:noFill/>
        </p:spPr>
        <p:txBody>
          <a:bodyPr wrap="square" rtlCol="0">
            <a:spAutoFit/>
          </a:bodyPr>
          <a:lstStyle/>
          <a:p>
            <a:pPr algn="ctr"/>
            <a:r>
              <a:rPr lang="en-US" sz="1200" smtClean="0">
                <a:latin typeface="Courier New" pitchFamily="49" charset="0"/>
                <a:cs typeface="Courier New" pitchFamily="49" charset="0"/>
              </a:rPr>
              <a:t>Firefox passwords are saved in a simple SQLite database.</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253542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228600"/>
            <a:ext cx="1905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Crypter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284" y="1066800"/>
            <a:ext cx="6849431" cy="4505954"/>
          </a:xfrm>
          <a:prstGeom prst="rect">
            <a:avLst/>
          </a:prstGeom>
        </p:spPr>
      </p:pic>
      <p:sp>
        <p:nvSpPr>
          <p:cNvPr id="6" name="TextBox 5"/>
          <p:cNvSpPr txBox="1"/>
          <p:nvPr/>
        </p:nvSpPr>
        <p:spPr>
          <a:xfrm>
            <a:off x="76200" y="6172200"/>
            <a:ext cx="8991600" cy="461665"/>
          </a:xfrm>
          <a:prstGeom prst="rect">
            <a:avLst/>
          </a:prstGeom>
          <a:noFill/>
        </p:spPr>
        <p:txBody>
          <a:bodyPr wrap="square" rtlCol="0">
            <a:spAutoFit/>
          </a:bodyPr>
          <a:lstStyle/>
          <a:p>
            <a:r>
              <a:rPr lang="en-US" sz="1200" smtClean="0">
                <a:latin typeface="Courier New" pitchFamily="49" charset="0"/>
                <a:cs typeface="Courier New" pitchFamily="49" charset="0"/>
              </a:rPr>
              <a:t>A crypter has two components: the builder, a GUI for users and a “stub”, a small program that will contain the encrypted malware. It reads itself, decrypts malware and loads it into memory.</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2719564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76200"/>
            <a:ext cx="1905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Crypter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14471"/>
            <a:ext cx="8839200" cy="4595729"/>
          </a:xfrm>
          <a:prstGeom prst="rect">
            <a:avLst/>
          </a:prstGeom>
        </p:spPr>
      </p:pic>
      <p:sp>
        <p:nvSpPr>
          <p:cNvPr id="6" name="TextBox 5"/>
          <p:cNvSpPr txBox="1"/>
          <p:nvPr/>
        </p:nvSpPr>
        <p:spPr>
          <a:xfrm>
            <a:off x="76200" y="6172200"/>
            <a:ext cx="8991600" cy="646331"/>
          </a:xfrm>
          <a:prstGeom prst="rect">
            <a:avLst/>
          </a:prstGeom>
          <a:noFill/>
        </p:spPr>
        <p:txBody>
          <a:bodyPr wrap="square" rtlCol="0">
            <a:spAutoFit/>
          </a:bodyPr>
          <a:lstStyle/>
          <a:p>
            <a:r>
              <a:rPr lang="en-US" sz="1200" smtClean="0">
                <a:latin typeface="Courier New" pitchFamily="49" charset="0"/>
                <a:cs typeface="Courier New" pitchFamily="49" charset="0"/>
              </a:rPr>
              <a:t>Loading a PE file into memory and execute it is not really complicated: create a new process, load the PE file, align sections, set EAX to EntryPoint and start the process thread. Ok, it is.</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1857216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47800" y="304800"/>
            <a:ext cx="6477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Day by day malware examples</a:t>
            </a:r>
            <a:endParaRPr lang="en-US" sz="3600">
              <a:latin typeface="Arial Unicode MS" pitchFamily="34" charset="-128"/>
              <a:ea typeface="Arial Unicode MS" pitchFamily="34" charset="-128"/>
              <a:cs typeface="Arial Unicode MS" pitchFamily="34" charset="-128"/>
            </a:endParaRPr>
          </a:p>
        </p:txBody>
      </p:sp>
      <p:sp>
        <p:nvSpPr>
          <p:cNvPr id="6" name="TextBox 5"/>
          <p:cNvSpPr txBox="1"/>
          <p:nvPr/>
        </p:nvSpPr>
        <p:spPr>
          <a:xfrm>
            <a:off x="228600" y="1219200"/>
            <a:ext cx="8686800" cy="3970318"/>
          </a:xfrm>
          <a:prstGeom prst="rect">
            <a:avLst/>
          </a:prstGeom>
          <a:noFill/>
        </p:spPr>
        <p:txBody>
          <a:bodyPr wrap="square" rtlCol="0">
            <a:spAutoFit/>
          </a:bodyPr>
          <a:lstStyle/>
          <a:p>
            <a:r>
              <a:rPr lang="en-US" sz="1200" b="1">
                <a:solidFill>
                  <a:srgbClr val="FF0000"/>
                </a:solidFill>
                <a:latin typeface="Arial" pitchFamily="34" charset="0"/>
                <a:cs typeface="Arial" pitchFamily="34" charset="0"/>
              </a:rPr>
              <a:t> </a:t>
            </a:r>
            <a:r>
              <a:rPr lang="en-US" sz="1200" b="1" smtClean="0">
                <a:solidFill>
                  <a:srgbClr val="FF0000"/>
                </a:solidFill>
                <a:latin typeface="Arial" pitchFamily="34" charset="0"/>
                <a:cs typeface="Arial" pitchFamily="34" charset="0"/>
              </a:rPr>
              <a:t>   Stuxnet</a:t>
            </a:r>
            <a:r>
              <a:rPr lang="en-US" sz="1200" smtClean="0">
                <a:latin typeface="Arial" pitchFamily="34" charset="0"/>
                <a:cs typeface="Arial" pitchFamily="34" charset="0"/>
              </a:rPr>
              <a:t> </a:t>
            </a:r>
            <a:r>
              <a:rPr lang="en-US" sz="1200">
                <a:latin typeface="Arial" pitchFamily="34" charset="0"/>
                <a:cs typeface="Arial" pitchFamily="34" charset="0"/>
              </a:rPr>
              <a:t>is a computer virus that was discovered in June 2010. It was designed to attack Siemens Step7 software running on a Windows operating </a:t>
            </a:r>
            <a:r>
              <a:rPr lang="en-US" sz="1200" smtClean="0">
                <a:latin typeface="Arial" pitchFamily="34" charset="0"/>
                <a:cs typeface="Arial" pitchFamily="34" charset="0"/>
              </a:rPr>
              <a:t>system.Stuxnet </a:t>
            </a:r>
            <a:r>
              <a:rPr lang="en-US" sz="1200">
                <a:latin typeface="Arial" pitchFamily="34" charset="0"/>
                <a:cs typeface="Arial" pitchFamily="34" charset="0"/>
              </a:rPr>
              <a:t>almost ruined one-fifth of the Iranian nuclear centrifuge by spinning out of control while simultaneously replaying the recorded system values which shows the normal functioning centrifuge during the attack</a:t>
            </a:r>
            <a:r>
              <a:rPr lang="en-US" sz="1200" smtClean="0">
                <a:latin typeface="Arial" pitchFamily="34" charset="0"/>
                <a:cs typeface="Arial" pitchFamily="34" charset="0"/>
              </a:rPr>
              <a:t>.</a:t>
            </a:r>
          </a:p>
          <a:p>
            <a:r>
              <a:rPr lang="en-US" sz="1200" smtClean="0">
                <a:latin typeface="Arial" pitchFamily="34" charset="0"/>
                <a:cs typeface="Arial" pitchFamily="34" charset="0"/>
              </a:rPr>
              <a:t>    </a:t>
            </a:r>
            <a:r>
              <a:rPr lang="en-US" sz="1200" b="1" smtClean="0">
                <a:solidFill>
                  <a:srgbClr val="FF0000"/>
                </a:solidFill>
                <a:latin typeface="Arial" pitchFamily="34" charset="0"/>
                <a:cs typeface="Arial" pitchFamily="34" charset="0"/>
              </a:rPr>
              <a:t>Flame</a:t>
            </a:r>
            <a:r>
              <a:rPr lang="en-US" sz="1200" smtClean="0">
                <a:latin typeface="Arial" pitchFamily="34" charset="0"/>
                <a:cs typeface="Arial" pitchFamily="34" charset="0"/>
              </a:rPr>
              <a:t> </a:t>
            </a:r>
            <a:r>
              <a:rPr lang="en-US" sz="1200">
                <a:latin typeface="Arial" pitchFamily="34" charset="0"/>
                <a:cs typeface="Arial" pitchFamily="34" charset="0"/>
              </a:rPr>
              <a:t>is modular computer malware discovered in 2012 that attacks computers running the Microsoft Windows operating system. The program is being used for targeted cyber espionage in Middle Eastern countries. The last of these stated in its report that it "is certainly the most sophisticated malware we encountered during our practice; arguably, it is the most complex malware ever </a:t>
            </a:r>
            <a:r>
              <a:rPr lang="en-US" sz="1200" smtClean="0">
                <a:latin typeface="Arial" pitchFamily="34" charset="0"/>
                <a:cs typeface="Arial" pitchFamily="34" charset="0"/>
              </a:rPr>
              <a:t>found”.</a:t>
            </a:r>
          </a:p>
          <a:p>
            <a:r>
              <a:rPr lang="en-US" sz="1200" smtClean="0">
                <a:latin typeface="Arial" pitchFamily="34" charset="0"/>
                <a:cs typeface="Arial" pitchFamily="34" charset="0"/>
              </a:rPr>
              <a:t>    </a:t>
            </a:r>
            <a:r>
              <a:rPr lang="en-US" sz="1200" b="1" smtClean="0">
                <a:solidFill>
                  <a:srgbClr val="FF0000"/>
                </a:solidFill>
                <a:latin typeface="Arial" pitchFamily="34" charset="0"/>
                <a:cs typeface="Arial" pitchFamily="34" charset="0"/>
              </a:rPr>
              <a:t>Conficker</a:t>
            </a:r>
            <a:r>
              <a:rPr lang="en-US" sz="1200" smtClean="0">
                <a:solidFill>
                  <a:srgbClr val="FF0000"/>
                </a:solidFill>
                <a:latin typeface="Arial" pitchFamily="34" charset="0"/>
                <a:cs typeface="Arial" pitchFamily="34" charset="0"/>
              </a:rPr>
              <a:t> </a:t>
            </a:r>
            <a:r>
              <a:rPr lang="en-US" sz="1200">
                <a:latin typeface="Arial" pitchFamily="34" charset="0"/>
                <a:cs typeface="Arial" pitchFamily="34" charset="0"/>
              </a:rPr>
              <a:t>is a computer worm targeting the Microsoft Windows operating system that was first detected in November 2008. It uses flaws in Windows software and dictionary attacks on administrator passwords to propagate while forming a botnet, and has been unusually difficult to counter because of its combined use of many advanced malware techniques</a:t>
            </a:r>
            <a:r>
              <a:rPr lang="en-US" sz="1200" smtClean="0">
                <a:latin typeface="Arial" pitchFamily="34" charset="0"/>
                <a:cs typeface="Arial" pitchFamily="34" charset="0"/>
              </a:rPr>
              <a:t>.</a:t>
            </a:r>
          </a:p>
          <a:p>
            <a:r>
              <a:rPr lang="en-US" sz="1200" smtClean="0">
                <a:latin typeface="Arial" pitchFamily="34" charset="0"/>
                <a:cs typeface="Arial" pitchFamily="34" charset="0"/>
              </a:rPr>
              <a:t>    </a:t>
            </a:r>
            <a:r>
              <a:rPr lang="en-US" sz="1200" b="1" smtClean="0">
                <a:solidFill>
                  <a:srgbClr val="FF0000"/>
                </a:solidFill>
                <a:latin typeface="Arial" pitchFamily="34" charset="0"/>
                <a:cs typeface="Arial" pitchFamily="34" charset="0"/>
              </a:rPr>
              <a:t>CryptoLocker</a:t>
            </a:r>
            <a:r>
              <a:rPr lang="en-US" sz="1200" smtClean="0">
                <a:solidFill>
                  <a:srgbClr val="FF0000"/>
                </a:solidFill>
                <a:latin typeface="Arial" pitchFamily="34" charset="0"/>
                <a:cs typeface="Arial" pitchFamily="34" charset="0"/>
              </a:rPr>
              <a:t> </a:t>
            </a:r>
            <a:r>
              <a:rPr lang="en-US" sz="1200">
                <a:latin typeface="Arial" pitchFamily="34" charset="0"/>
                <a:cs typeface="Arial" pitchFamily="34" charset="0"/>
              </a:rPr>
              <a:t>is a ransomware trojan which targets computers running Microsoft Windows and first surfaced in September 2013. A CryptoLocker attack may come from various sources; one such is disguised as a legitimate email attachment. When activated, the malware encrypts certain types of files stored on local and mounted network drives using RSA public-key cryptography, with the private key stored only on the malware's control servers</a:t>
            </a:r>
            <a:r>
              <a:rPr lang="en-US" sz="1200" smtClean="0">
                <a:latin typeface="Arial" pitchFamily="34" charset="0"/>
                <a:cs typeface="Arial" pitchFamily="34" charset="0"/>
              </a:rPr>
              <a:t>.</a:t>
            </a:r>
          </a:p>
          <a:p>
            <a:r>
              <a:rPr lang="en-US" sz="1200" smtClean="0">
                <a:latin typeface="Arial" pitchFamily="34" charset="0"/>
                <a:cs typeface="Arial" pitchFamily="34" charset="0"/>
              </a:rPr>
              <a:t>    </a:t>
            </a:r>
            <a:r>
              <a:rPr lang="en-US" sz="1200" b="1" smtClean="0">
                <a:solidFill>
                  <a:srgbClr val="FF0000"/>
                </a:solidFill>
                <a:latin typeface="Arial" pitchFamily="34" charset="0"/>
                <a:cs typeface="Arial" pitchFamily="34" charset="0"/>
              </a:rPr>
              <a:t>Zeus</a:t>
            </a:r>
            <a:r>
              <a:rPr lang="en-US" sz="1200" smtClean="0">
                <a:solidFill>
                  <a:srgbClr val="FF0000"/>
                </a:solidFill>
                <a:latin typeface="Arial" pitchFamily="34" charset="0"/>
                <a:cs typeface="Arial" pitchFamily="34" charset="0"/>
              </a:rPr>
              <a:t> </a:t>
            </a:r>
            <a:r>
              <a:rPr lang="en-US" sz="1200">
                <a:latin typeface="Arial" pitchFamily="34" charset="0"/>
                <a:cs typeface="Arial" pitchFamily="34" charset="0"/>
              </a:rPr>
              <a:t>is Trojan horse computer malware that runs on computers running under versions of the Microsoft Windows operating system. While it is capable of being used to carry out many malicious and criminal tasks, it is often used to steal banking information by man-in-the-browser keystroke logging and form grabbing. It is also used to install the CryptoLocker ransomware</a:t>
            </a:r>
            <a:r>
              <a:rPr lang="en-US" sz="1200" smtClean="0">
                <a:latin typeface="Arial" pitchFamily="34" charset="0"/>
                <a:cs typeface="Arial" pitchFamily="34" charset="0"/>
              </a:rPr>
              <a:t>.</a:t>
            </a:r>
          </a:p>
          <a:p>
            <a:r>
              <a:rPr lang="en-US" sz="1200" smtClean="0">
                <a:latin typeface="Arial" pitchFamily="34" charset="0"/>
                <a:cs typeface="Arial" pitchFamily="34" charset="0"/>
              </a:rPr>
              <a:t>    </a:t>
            </a:r>
            <a:r>
              <a:rPr lang="en-US" sz="1200" b="1" smtClean="0">
                <a:solidFill>
                  <a:srgbClr val="FF0000"/>
                </a:solidFill>
                <a:latin typeface="Arial" pitchFamily="34" charset="0"/>
                <a:cs typeface="Arial" pitchFamily="34" charset="0"/>
              </a:rPr>
              <a:t>Rustock</a:t>
            </a:r>
            <a:r>
              <a:rPr lang="en-US" sz="1200" smtClean="0">
                <a:solidFill>
                  <a:srgbClr val="FF0000"/>
                </a:solidFill>
                <a:latin typeface="Arial" pitchFamily="34" charset="0"/>
                <a:cs typeface="Arial" pitchFamily="34" charset="0"/>
              </a:rPr>
              <a:t> </a:t>
            </a:r>
            <a:r>
              <a:rPr lang="en-US" sz="1200">
                <a:latin typeface="Arial" pitchFamily="34" charset="0"/>
                <a:cs typeface="Arial" pitchFamily="34" charset="0"/>
              </a:rPr>
              <a:t>botnet was a botnet that operated from around 2006 until March 2011. It consisted of computers running Microsoft Windows, and was capable of sending up to 25,000 spam messages per hour from an infected PC. At the height of its activities, it sent an average of 192 spam messages per compromised machine per minute. </a:t>
            </a:r>
          </a:p>
        </p:txBody>
      </p:sp>
      <p:sp>
        <p:nvSpPr>
          <p:cNvPr id="7" name="TextBox 6"/>
          <p:cNvSpPr txBox="1"/>
          <p:nvPr/>
        </p:nvSpPr>
        <p:spPr>
          <a:xfrm>
            <a:off x="228600" y="6059269"/>
            <a:ext cx="8686800" cy="646331"/>
          </a:xfrm>
          <a:prstGeom prst="rect">
            <a:avLst/>
          </a:prstGeom>
          <a:noFill/>
        </p:spPr>
        <p:txBody>
          <a:bodyPr wrap="square" rtlCol="0">
            <a:spAutoFit/>
          </a:bodyPr>
          <a:lstStyle/>
          <a:p>
            <a:r>
              <a:rPr lang="en-US" sz="1200">
                <a:latin typeface="Courier New" pitchFamily="49" charset="0"/>
                <a:cs typeface="Courier New" pitchFamily="49" charset="0"/>
              </a:rPr>
              <a:t>Advanced Persistent Threat (APT</a:t>
            </a:r>
            <a:r>
              <a:rPr lang="en-US" sz="1200" smtClean="0">
                <a:latin typeface="Courier New" pitchFamily="49" charset="0"/>
                <a:cs typeface="Courier New" pitchFamily="49" charset="0"/>
              </a:rPr>
              <a:t>) is </a:t>
            </a:r>
            <a:r>
              <a:rPr lang="en-US" sz="1200">
                <a:latin typeface="Courier New" pitchFamily="49" charset="0"/>
                <a:cs typeface="Courier New" pitchFamily="49" charset="0"/>
              </a:rPr>
              <a:t>a set of stealthy and continuous hacking processes often orchestrated by human targeting a specific entity. APT usually targets organizations and or nations for business or political motives. </a:t>
            </a:r>
          </a:p>
        </p:txBody>
      </p:sp>
    </p:spTree>
    <p:extLst>
      <p:ext uri="{BB962C8B-B14F-4D97-AF65-F5344CB8AC3E}">
        <p14:creationId xmlns:p14="http://schemas.microsoft.com/office/powerpoint/2010/main" val="40030337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05200" y="76200"/>
            <a:ext cx="1905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Rootkit</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914400"/>
            <a:ext cx="6324600" cy="4542212"/>
          </a:xfrm>
          <a:prstGeom prst="rect">
            <a:avLst/>
          </a:prstGeom>
        </p:spPr>
      </p:pic>
      <p:sp>
        <p:nvSpPr>
          <p:cNvPr id="6" name="TextBox 5"/>
          <p:cNvSpPr txBox="1"/>
          <p:nvPr/>
        </p:nvSpPr>
        <p:spPr>
          <a:xfrm>
            <a:off x="76200" y="6200001"/>
            <a:ext cx="8991600" cy="276999"/>
          </a:xfrm>
          <a:prstGeom prst="rect">
            <a:avLst/>
          </a:prstGeom>
          <a:noFill/>
        </p:spPr>
        <p:txBody>
          <a:bodyPr wrap="square" rtlCol="0">
            <a:spAutoFit/>
          </a:bodyPr>
          <a:lstStyle/>
          <a:p>
            <a:pPr algn="ctr"/>
            <a:r>
              <a:rPr lang="en-US" sz="1200" smtClean="0">
                <a:latin typeface="Courier New" pitchFamily="49" charset="0"/>
                <a:cs typeface="Courier New" pitchFamily="49" charset="0"/>
              </a:rPr>
              <a:t>In this example, Rootkit revealer displays some files and registry keys hidden by a rootkit.</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1147178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05200" y="76200"/>
            <a:ext cx="1905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Rootkit</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99" y="838200"/>
            <a:ext cx="8786901" cy="4632783"/>
          </a:xfrm>
          <a:prstGeom prst="rect">
            <a:avLst/>
          </a:prstGeom>
        </p:spPr>
      </p:pic>
      <p:sp>
        <p:nvSpPr>
          <p:cNvPr id="6" name="TextBox 5"/>
          <p:cNvSpPr txBox="1"/>
          <p:nvPr/>
        </p:nvSpPr>
        <p:spPr>
          <a:xfrm>
            <a:off x="76200" y="6200001"/>
            <a:ext cx="8991600" cy="461665"/>
          </a:xfrm>
          <a:prstGeom prst="rect">
            <a:avLst/>
          </a:prstGeom>
          <a:noFill/>
        </p:spPr>
        <p:txBody>
          <a:bodyPr wrap="square" rtlCol="0">
            <a:spAutoFit/>
          </a:bodyPr>
          <a:lstStyle/>
          <a:p>
            <a:r>
              <a:rPr lang="en-US" sz="1200" smtClean="0">
                <a:latin typeface="Courier New" pitchFamily="49" charset="0"/>
                <a:cs typeface="Courier New" pitchFamily="49" charset="0"/>
              </a:rPr>
              <a:t>System </a:t>
            </a:r>
            <a:r>
              <a:rPr lang="en-US" sz="1200">
                <a:latin typeface="Courier New" pitchFamily="49" charset="0"/>
                <a:cs typeface="Courier New" pitchFamily="49" charset="0"/>
              </a:rPr>
              <a:t>Service Descriptor Table (SSDT) is an internal dispatch table </a:t>
            </a:r>
            <a:r>
              <a:rPr lang="en-US" sz="1200" smtClean="0">
                <a:latin typeface="Courier New" pitchFamily="49" charset="0"/>
                <a:cs typeface="Courier New" pitchFamily="49" charset="0"/>
              </a:rPr>
              <a:t>Microsoft </a:t>
            </a:r>
            <a:r>
              <a:rPr lang="en-US" sz="1200">
                <a:latin typeface="Courier New" pitchFamily="49" charset="0"/>
                <a:cs typeface="Courier New" pitchFamily="49" charset="0"/>
              </a:rPr>
              <a:t>Windows. Hooking SSDT calls is often used as a technique in both Windows rootkits and antivirus software. </a:t>
            </a:r>
          </a:p>
        </p:txBody>
      </p:sp>
    </p:spTree>
    <p:extLst>
      <p:ext uri="{BB962C8B-B14F-4D97-AF65-F5344CB8AC3E}">
        <p14:creationId xmlns:p14="http://schemas.microsoft.com/office/powerpoint/2010/main" val="103512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0" y="76200"/>
            <a:ext cx="31242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Ransomware</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68870"/>
            <a:ext cx="5928408" cy="4617530"/>
          </a:xfrm>
          <a:prstGeom prst="rect">
            <a:avLst/>
          </a:prstGeom>
        </p:spPr>
      </p:pic>
      <p:sp>
        <p:nvSpPr>
          <p:cNvPr id="6" name="TextBox 5"/>
          <p:cNvSpPr txBox="1"/>
          <p:nvPr/>
        </p:nvSpPr>
        <p:spPr>
          <a:xfrm>
            <a:off x="76200" y="5943600"/>
            <a:ext cx="8991600" cy="830997"/>
          </a:xfrm>
          <a:prstGeom prst="rect">
            <a:avLst/>
          </a:prstGeom>
          <a:noFill/>
        </p:spPr>
        <p:txBody>
          <a:bodyPr wrap="square" rtlCol="0">
            <a:spAutoFit/>
          </a:bodyPr>
          <a:lstStyle/>
          <a:p>
            <a:r>
              <a:rPr lang="en-US" sz="1200">
                <a:latin typeface="Courier New" pitchFamily="49" charset="0"/>
                <a:cs typeface="Courier New" pitchFamily="49" charset="0"/>
              </a:rPr>
              <a:t>CryptoLocker is a ransomware trojan. A CryptoLocker attack may come from various sources; one such is disguised as a legitimate email attachment. When activated, the malware encrypts certain types of files stored on local and mounted network drives using RSA public-key cryptography, with the private key stored only on the malware's control servers.</a:t>
            </a:r>
          </a:p>
        </p:txBody>
      </p:sp>
    </p:spTree>
    <p:extLst>
      <p:ext uri="{BB962C8B-B14F-4D97-AF65-F5344CB8AC3E}">
        <p14:creationId xmlns:p14="http://schemas.microsoft.com/office/powerpoint/2010/main" val="2077463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83127"/>
            <a:ext cx="5181600" cy="646331"/>
          </a:xfrm>
          <a:prstGeom prst="rect">
            <a:avLst/>
          </a:prstGeom>
          <a:noFill/>
        </p:spPr>
        <p:txBody>
          <a:bodyPr wrap="square" rtlCol="0">
            <a:spAutoFit/>
          </a:bodyPr>
          <a:lstStyle/>
          <a:p>
            <a:r>
              <a:rPr lang="en-US" sz="3600">
                <a:latin typeface="Arial Unicode MS" pitchFamily="34" charset="-128"/>
                <a:ea typeface="Arial Unicode MS" pitchFamily="34" charset="-128"/>
                <a:cs typeface="Arial Unicode MS" pitchFamily="34" charset="-128"/>
              </a:rPr>
              <a:t>Rogue security software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512" y="864520"/>
            <a:ext cx="6262688" cy="4621880"/>
          </a:xfrm>
          <a:prstGeom prst="rect">
            <a:avLst/>
          </a:prstGeom>
        </p:spPr>
      </p:pic>
      <p:sp>
        <p:nvSpPr>
          <p:cNvPr id="6" name="TextBox 5"/>
          <p:cNvSpPr txBox="1"/>
          <p:nvPr/>
        </p:nvSpPr>
        <p:spPr>
          <a:xfrm>
            <a:off x="76200" y="6059269"/>
            <a:ext cx="8991600" cy="646331"/>
          </a:xfrm>
          <a:prstGeom prst="rect">
            <a:avLst/>
          </a:prstGeom>
          <a:noFill/>
        </p:spPr>
        <p:txBody>
          <a:bodyPr wrap="square" rtlCol="0">
            <a:spAutoFit/>
          </a:bodyPr>
          <a:lstStyle/>
          <a:p>
            <a:r>
              <a:rPr lang="en-US" sz="1200">
                <a:latin typeface="Courier New" pitchFamily="49" charset="0"/>
                <a:cs typeface="Courier New" pitchFamily="49" charset="0"/>
              </a:rPr>
              <a:t>Rogue-AV or Rogue security software is a Rogue that deceives or misleads users into paying money for fake or simulated removal of malware (so is a form of ransomware)—or it claims to get rid of, but instead introduces malware to the computer.</a:t>
            </a:r>
          </a:p>
        </p:txBody>
      </p:sp>
    </p:spTree>
    <p:extLst>
      <p:ext uri="{BB962C8B-B14F-4D97-AF65-F5344CB8AC3E}">
        <p14:creationId xmlns:p14="http://schemas.microsoft.com/office/powerpoint/2010/main" val="379563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83127"/>
            <a:ext cx="57912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RAT (Remote Admin Tool)</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06" y="914400"/>
            <a:ext cx="7498994" cy="4495800"/>
          </a:xfrm>
          <a:prstGeom prst="rect">
            <a:avLst/>
          </a:prstGeom>
        </p:spPr>
      </p:pic>
      <p:sp>
        <p:nvSpPr>
          <p:cNvPr id="6" name="TextBox 5"/>
          <p:cNvSpPr txBox="1"/>
          <p:nvPr/>
        </p:nvSpPr>
        <p:spPr>
          <a:xfrm>
            <a:off x="76200" y="5943600"/>
            <a:ext cx="8991600" cy="830997"/>
          </a:xfrm>
          <a:prstGeom prst="rect">
            <a:avLst/>
          </a:prstGeom>
          <a:noFill/>
        </p:spPr>
        <p:txBody>
          <a:bodyPr wrap="square" rtlCol="0">
            <a:spAutoFit/>
          </a:bodyPr>
          <a:lstStyle/>
          <a:p>
            <a:r>
              <a:rPr lang="en-US" sz="1200">
                <a:latin typeface="Courier New" pitchFamily="49" charset="0"/>
                <a:cs typeface="Courier New" pitchFamily="49" charset="0"/>
              </a:rPr>
              <a:t>A remote administration tool (a RAT) is a piece of software that allows a remote "operator" to control a system as if he has physical access to that system. "RAT" software is usually associated with criminal or malicious activity. Such tools provide an operator the following capabilities: screen/camera </a:t>
            </a:r>
            <a:r>
              <a:rPr lang="en-US" sz="1200" smtClean="0">
                <a:latin typeface="Courier New" pitchFamily="49" charset="0"/>
                <a:cs typeface="Courier New" pitchFamily="49" charset="0"/>
              </a:rPr>
              <a:t>capture, </a:t>
            </a:r>
            <a:r>
              <a:rPr lang="en-US" sz="1200">
                <a:latin typeface="Courier New" pitchFamily="49" charset="0"/>
                <a:cs typeface="Courier New" pitchFamily="49" charset="0"/>
              </a:rPr>
              <a:t>file management (</a:t>
            </a:r>
            <a:r>
              <a:rPr lang="en-US" sz="1200" smtClean="0">
                <a:latin typeface="Courier New" pitchFamily="49" charset="0"/>
                <a:cs typeface="Courier New" pitchFamily="49" charset="0"/>
              </a:rPr>
              <a:t>download/upload/execute) and so on.</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57684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152400"/>
            <a:ext cx="2133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Virustotal</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784" y="990600"/>
            <a:ext cx="6668431" cy="4591691"/>
          </a:xfrm>
          <a:prstGeom prst="rect">
            <a:avLst/>
          </a:prstGeom>
        </p:spPr>
      </p:pic>
      <p:sp>
        <p:nvSpPr>
          <p:cNvPr id="6" name="TextBox 5"/>
          <p:cNvSpPr txBox="1"/>
          <p:nvPr/>
        </p:nvSpPr>
        <p:spPr>
          <a:xfrm>
            <a:off x="76200" y="6167735"/>
            <a:ext cx="8991600" cy="461665"/>
          </a:xfrm>
          <a:prstGeom prst="rect">
            <a:avLst/>
          </a:prstGeom>
          <a:noFill/>
        </p:spPr>
        <p:txBody>
          <a:bodyPr wrap="square" rtlCol="0">
            <a:spAutoFit/>
          </a:bodyPr>
          <a:lstStyle/>
          <a:p>
            <a:r>
              <a:rPr lang="en-US" sz="1200">
                <a:latin typeface="Courier New" pitchFamily="49" charset="0"/>
                <a:cs typeface="Courier New" pitchFamily="49" charset="0"/>
              </a:rPr>
              <a:t>VirusTotal is a free virus, malware and URL online scanning service. File checking is done with more than 40 antivirus </a:t>
            </a:r>
            <a:r>
              <a:rPr lang="en-US" sz="1200" smtClean="0">
                <a:latin typeface="Courier New" pitchFamily="49" charset="0"/>
                <a:cs typeface="Courier New" pitchFamily="49" charset="0"/>
              </a:rPr>
              <a:t>solutions.</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2100972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400" y="228600"/>
            <a:ext cx="2133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Anubis</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37" y="1066800"/>
            <a:ext cx="8086725" cy="4133850"/>
          </a:xfrm>
          <a:prstGeom prst="rect">
            <a:avLst/>
          </a:prstGeom>
        </p:spPr>
      </p:pic>
      <p:sp>
        <p:nvSpPr>
          <p:cNvPr id="6" name="TextBox 5"/>
          <p:cNvSpPr txBox="1"/>
          <p:nvPr/>
        </p:nvSpPr>
        <p:spPr>
          <a:xfrm>
            <a:off x="76200" y="6167735"/>
            <a:ext cx="8991600" cy="276999"/>
          </a:xfrm>
          <a:prstGeom prst="rect">
            <a:avLst/>
          </a:prstGeom>
          <a:noFill/>
        </p:spPr>
        <p:txBody>
          <a:bodyPr wrap="square" rtlCol="0">
            <a:spAutoFit/>
          </a:bodyPr>
          <a:lstStyle/>
          <a:p>
            <a:pPr algn="ctr"/>
            <a:r>
              <a:rPr lang="en-US" sz="1200">
                <a:latin typeface="Courier New" pitchFamily="49" charset="0"/>
                <a:cs typeface="Courier New" pitchFamily="49" charset="0"/>
              </a:rPr>
              <a:t>Anubis is a service for analyzing malware.</a:t>
            </a:r>
          </a:p>
        </p:txBody>
      </p:sp>
    </p:spTree>
    <p:extLst>
      <p:ext uri="{BB962C8B-B14F-4D97-AF65-F5344CB8AC3E}">
        <p14:creationId xmlns:p14="http://schemas.microsoft.com/office/powerpoint/2010/main" val="2466681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115669"/>
            <a:ext cx="2514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ResHacker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990600"/>
            <a:ext cx="5715000" cy="4248150"/>
          </a:xfrm>
          <a:prstGeom prst="rect">
            <a:avLst/>
          </a:prstGeom>
        </p:spPr>
      </p:pic>
      <p:sp>
        <p:nvSpPr>
          <p:cNvPr id="6" name="TextBox 5"/>
          <p:cNvSpPr txBox="1"/>
          <p:nvPr/>
        </p:nvSpPr>
        <p:spPr>
          <a:xfrm>
            <a:off x="228600" y="6096000"/>
            <a:ext cx="8991600" cy="461665"/>
          </a:xfrm>
          <a:prstGeom prst="rect">
            <a:avLst/>
          </a:prstGeom>
          <a:noFill/>
        </p:spPr>
        <p:txBody>
          <a:bodyPr wrap="square" rtlCol="0">
            <a:spAutoFit/>
          </a:bodyPr>
          <a:lstStyle/>
          <a:p>
            <a:r>
              <a:rPr lang="en-US" sz="1200">
                <a:latin typeface="Courier New" pitchFamily="49" charset="0"/>
                <a:cs typeface="Courier New" pitchFamily="49" charset="0"/>
              </a:rPr>
              <a:t>Resource Hacker is a freeware utility to view, modify, rename, add, delete and extract resources in 32bit &amp; 64bit Windows executables and resource files (*.res).</a:t>
            </a:r>
          </a:p>
        </p:txBody>
      </p:sp>
    </p:spTree>
    <p:extLst>
      <p:ext uri="{BB962C8B-B14F-4D97-AF65-F5344CB8AC3E}">
        <p14:creationId xmlns:p14="http://schemas.microsoft.com/office/powerpoint/2010/main" val="220795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115669"/>
            <a:ext cx="27432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PE Explorer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606" y="914400"/>
            <a:ext cx="6918394" cy="4398818"/>
          </a:xfrm>
          <a:prstGeom prst="rect">
            <a:avLst/>
          </a:prstGeom>
        </p:spPr>
      </p:pic>
      <p:sp>
        <p:nvSpPr>
          <p:cNvPr id="6" name="TextBox 5"/>
          <p:cNvSpPr txBox="1"/>
          <p:nvPr/>
        </p:nvSpPr>
        <p:spPr>
          <a:xfrm>
            <a:off x="228600" y="6019800"/>
            <a:ext cx="8991600" cy="646331"/>
          </a:xfrm>
          <a:prstGeom prst="rect">
            <a:avLst/>
          </a:prstGeom>
          <a:noFill/>
        </p:spPr>
        <p:txBody>
          <a:bodyPr wrap="square" rtlCol="0">
            <a:spAutoFit/>
          </a:bodyPr>
          <a:lstStyle/>
          <a:p>
            <a:r>
              <a:rPr lang="en-US" sz="1200">
                <a:latin typeface="Courier New" pitchFamily="49" charset="0"/>
                <a:cs typeface="Courier New" pitchFamily="49" charset="0"/>
              </a:rPr>
              <a:t>PE Explorer is the most feature-packed program for inspecting the inner workings of your own software, and more importantly, third party Windows applications and libraries for which you do not have source code.</a:t>
            </a:r>
          </a:p>
        </p:txBody>
      </p:sp>
    </p:spTree>
    <p:extLst>
      <p:ext uri="{BB962C8B-B14F-4D97-AF65-F5344CB8AC3E}">
        <p14:creationId xmlns:p14="http://schemas.microsoft.com/office/powerpoint/2010/main" val="457236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0" y="106647"/>
            <a:ext cx="1371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PEID</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90600"/>
            <a:ext cx="7357820" cy="4114800"/>
          </a:xfrm>
          <a:prstGeom prst="rect">
            <a:avLst/>
          </a:prstGeom>
        </p:spPr>
      </p:pic>
      <p:sp>
        <p:nvSpPr>
          <p:cNvPr id="6" name="TextBox 5"/>
          <p:cNvSpPr txBox="1"/>
          <p:nvPr/>
        </p:nvSpPr>
        <p:spPr>
          <a:xfrm>
            <a:off x="228600" y="6096000"/>
            <a:ext cx="8991600" cy="461665"/>
          </a:xfrm>
          <a:prstGeom prst="rect">
            <a:avLst/>
          </a:prstGeom>
          <a:noFill/>
        </p:spPr>
        <p:txBody>
          <a:bodyPr wrap="square" rtlCol="0">
            <a:spAutoFit/>
          </a:bodyPr>
          <a:lstStyle/>
          <a:p>
            <a:r>
              <a:rPr lang="en-US" sz="1200">
                <a:latin typeface="Courier New" pitchFamily="49" charset="0"/>
                <a:cs typeface="Courier New" pitchFamily="49" charset="0"/>
              </a:rPr>
              <a:t>PEiD detects most common packers, cryptors and compilers for PE files.</a:t>
            </a:r>
          </a:p>
          <a:p>
            <a:r>
              <a:rPr lang="en-US" sz="1200">
                <a:latin typeface="Courier New" pitchFamily="49" charset="0"/>
                <a:cs typeface="Courier New" pitchFamily="49" charset="0"/>
              </a:rPr>
              <a:t>It can currently detect more than 470 different signatures in PE files. </a:t>
            </a:r>
          </a:p>
        </p:txBody>
      </p:sp>
    </p:spTree>
    <p:extLst>
      <p:ext uri="{BB962C8B-B14F-4D97-AF65-F5344CB8AC3E}">
        <p14:creationId xmlns:p14="http://schemas.microsoft.com/office/powerpoint/2010/main" val="2613403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309701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19400" y="115669"/>
            <a:ext cx="37338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VMWare Player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980" y="1048434"/>
            <a:ext cx="5007220" cy="4209366"/>
          </a:xfrm>
          <a:prstGeom prst="rect">
            <a:avLst/>
          </a:prstGeom>
        </p:spPr>
      </p:pic>
      <p:sp>
        <p:nvSpPr>
          <p:cNvPr id="6" name="TextBox 5"/>
          <p:cNvSpPr txBox="1"/>
          <p:nvPr/>
        </p:nvSpPr>
        <p:spPr>
          <a:xfrm>
            <a:off x="76200" y="6096000"/>
            <a:ext cx="8991600" cy="461665"/>
          </a:xfrm>
          <a:prstGeom prst="rect">
            <a:avLst/>
          </a:prstGeom>
          <a:noFill/>
        </p:spPr>
        <p:txBody>
          <a:bodyPr wrap="square" rtlCol="0">
            <a:spAutoFit/>
          </a:bodyPr>
          <a:lstStyle/>
          <a:p>
            <a:r>
              <a:rPr lang="en-US" sz="1200">
                <a:latin typeface="Courier New" pitchFamily="49" charset="0"/>
                <a:cs typeface="Courier New" pitchFamily="49" charset="0"/>
              </a:rPr>
              <a:t>Player is a desktop application that lets you create, configure, and run virtual machines. You can also </a:t>
            </a:r>
            <a:r>
              <a:rPr lang="en-US" sz="1200" smtClean="0">
                <a:latin typeface="Courier New" pitchFamily="49" charset="0"/>
                <a:cs typeface="Courier New" pitchFamily="49" charset="0"/>
              </a:rPr>
              <a:t>use Player </a:t>
            </a:r>
            <a:r>
              <a:rPr lang="en-US" sz="1200">
                <a:latin typeface="Courier New" pitchFamily="49" charset="0"/>
                <a:cs typeface="Courier New" pitchFamily="49" charset="0"/>
              </a:rPr>
              <a:t>to download and run virtual appliances.</a:t>
            </a:r>
          </a:p>
        </p:txBody>
      </p:sp>
    </p:spTree>
    <p:extLst>
      <p:ext uri="{BB962C8B-B14F-4D97-AF65-F5344CB8AC3E}">
        <p14:creationId xmlns:p14="http://schemas.microsoft.com/office/powerpoint/2010/main" val="1865413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228600"/>
            <a:ext cx="2667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Sandboxie</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19200"/>
            <a:ext cx="6019800" cy="4080838"/>
          </a:xfrm>
          <a:prstGeom prst="rect">
            <a:avLst/>
          </a:prstGeom>
        </p:spPr>
      </p:pic>
      <p:sp>
        <p:nvSpPr>
          <p:cNvPr id="6" name="TextBox 5"/>
          <p:cNvSpPr txBox="1"/>
          <p:nvPr/>
        </p:nvSpPr>
        <p:spPr>
          <a:xfrm>
            <a:off x="76200" y="6167735"/>
            <a:ext cx="8991600" cy="461665"/>
          </a:xfrm>
          <a:prstGeom prst="rect">
            <a:avLst/>
          </a:prstGeom>
          <a:noFill/>
        </p:spPr>
        <p:txBody>
          <a:bodyPr wrap="square" rtlCol="0">
            <a:spAutoFit/>
          </a:bodyPr>
          <a:lstStyle/>
          <a:p>
            <a:r>
              <a:rPr lang="en-US" sz="1200">
                <a:latin typeface="Courier New" pitchFamily="49" charset="0"/>
                <a:cs typeface="Courier New" pitchFamily="49" charset="0"/>
              </a:rPr>
              <a:t>Run programs in a sandbox to prevent rogue software, unwanted programs, spyware, viruses, worms, and other malware from making permanent changes to your machine .</a:t>
            </a:r>
          </a:p>
        </p:txBody>
      </p:sp>
    </p:spTree>
    <p:extLst>
      <p:ext uri="{BB962C8B-B14F-4D97-AF65-F5344CB8AC3E}">
        <p14:creationId xmlns:p14="http://schemas.microsoft.com/office/powerpoint/2010/main" val="2613402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0" y="228599"/>
            <a:ext cx="35814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Process Monitor</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76200" y="6167735"/>
            <a:ext cx="8991600" cy="461665"/>
          </a:xfrm>
          <a:prstGeom prst="rect">
            <a:avLst/>
          </a:prstGeom>
          <a:noFill/>
        </p:spPr>
        <p:txBody>
          <a:bodyPr wrap="square" rtlCol="0">
            <a:spAutoFit/>
          </a:bodyPr>
          <a:lstStyle/>
          <a:p>
            <a:r>
              <a:rPr lang="en-US" sz="1200">
                <a:latin typeface="Courier New" pitchFamily="49" charset="0"/>
                <a:cs typeface="Courier New" pitchFamily="49" charset="0"/>
              </a:rPr>
              <a:t>Process Monitor is an advanced monitoring tool for Windows that shows real-time file system, Registry and process/thread activity.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219200"/>
            <a:ext cx="6950676" cy="4114800"/>
          </a:xfrm>
          <a:prstGeom prst="rect">
            <a:avLst/>
          </a:prstGeom>
        </p:spPr>
      </p:pic>
    </p:spTree>
    <p:extLst>
      <p:ext uri="{BB962C8B-B14F-4D97-AF65-F5344CB8AC3E}">
        <p14:creationId xmlns:p14="http://schemas.microsoft.com/office/powerpoint/2010/main" val="547544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05200" y="115669"/>
            <a:ext cx="22098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autoruns</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990599"/>
            <a:ext cx="6400800" cy="4563151"/>
          </a:xfrm>
          <a:prstGeom prst="rect">
            <a:avLst/>
          </a:prstGeom>
        </p:spPr>
      </p:pic>
      <p:sp>
        <p:nvSpPr>
          <p:cNvPr id="6" name="TextBox 5"/>
          <p:cNvSpPr txBox="1"/>
          <p:nvPr/>
        </p:nvSpPr>
        <p:spPr>
          <a:xfrm>
            <a:off x="76200" y="6019800"/>
            <a:ext cx="8991600" cy="646331"/>
          </a:xfrm>
          <a:prstGeom prst="rect">
            <a:avLst/>
          </a:prstGeom>
          <a:noFill/>
        </p:spPr>
        <p:txBody>
          <a:bodyPr wrap="square" rtlCol="0">
            <a:spAutoFit/>
          </a:bodyPr>
          <a:lstStyle/>
          <a:p>
            <a:r>
              <a:rPr lang="en-US" sz="1200">
                <a:latin typeface="Courier New" pitchFamily="49" charset="0"/>
                <a:cs typeface="Courier New" pitchFamily="49" charset="0"/>
              </a:rPr>
              <a:t>This utility, which has the most comprehensive knowledge of auto-starting locations of any startup monitor, shows you what programs are configured to run during system bootup or login, and shows you the entries in the order Windows processes them.</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925" y="2946400"/>
            <a:ext cx="2468563"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233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115669"/>
            <a:ext cx="2514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Wireshark</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42709"/>
            <a:ext cx="5867400" cy="4391291"/>
          </a:xfrm>
          <a:prstGeom prst="rect">
            <a:avLst/>
          </a:prstGeom>
        </p:spPr>
      </p:pic>
      <p:sp>
        <p:nvSpPr>
          <p:cNvPr id="6" name="TextBox 5"/>
          <p:cNvSpPr txBox="1"/>
          <p:nvPr/>
        </p:nvSpPr>
        <p:spPr>
          <a:xfrm>
            <a:off x="76200" y="5943600"/>
            <a:ext cx="8991600" cy="830997"/>
          </a:xfrm>
          <a:prstGeom prst="rect">
            <a:avLst/>
          </a:prstGeom>
          <a:noFill/>
        </p:spPr>
        <p:txBody>
          <a:bodyPr wrap="square" rtlCol="0">
            <a:spAutoFit/>
          </a:bodyPr>
          <a:lstStyle/>
          <a:p>
            <a:r>
              <a:rPr lang="en-US" sz="1200">
                <a:latin typeface="Courier New" pitchFamily="49" charset="0"/>
                <a:cs typeface="Courier New" pitchFamily="49" charset="0"/>
              </a:rPr>
              <a:t>Wireshark is a network protocol analyzer. It lets you capture and interactively browse the traffic running on a computer network. It has a rich and powerful feature set and is world's most popular tool of its kind. It runs on most computing platforms including Windows, OS X, Linux, and UNIX.</a:t>
            </a:r>
          </a:p>
        </p:txBody>
      </p:sp>
    </p:spTree>
    <p:extLst>
      <p:ext uri="{BB962C8B-B14F-4D97-AF65-F5344CB8AC3E}">
        <p14:creationId xmlns:p14="http://schemas.microsoft.com/office/powerpoint/2010/main" val="1516399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115669"/>
            <a:ext cx="2514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Kaspersky</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149" y="903621"/>
            <a:ext cx="6069651" cy="4354179"/>
          </a:xfrm>
          <a:prstGeom prst="rect">
            <a:avLst/>
          </a:prstGeom>
        </p:spPr>
      </p:pic>
      <p:sp>
        <p:nvSpPr>
          <p:cNvPr id="6" name="TextBox 5"/>
          <p:cNvSpPr txBox="1"/>
          <p:nvPr/>
        </p:nvSpPr>
        <p:spPr>
          <a:xfrm>
            <a:off x="76200" y="6019800"/>
            <a:ext cx="8991600" cy="646331"/>
          </a:xfrm>
          <a:prstGeom prst="rect">
            <a:avLst/>
          </a:prstGeom>
          <a:noFill/>
        </p:spPr>
        <p:txBody>
          <a:bodyPr wrap="square" rtlCol="0">
            <a:spAutoFit/>
          </a:bodyPr>
          <a:lstStyle/>
          <a:p>
            <a:r>
              <a:rPr lang="en-US" sz="1200">
                <a:latin typeface="Courier New" pitchFamily="49" charset="0"/>
                <a:cs typeface="Courier New" pitchFamily="49" charset="0"/>
              </a:rPr>
              <a:t>For the ultimate PC security solution, choose Kaspersky PURE 3.0 Total Security. It delivers everything you need to protect your PC – including your digital identity and your documents, photos, music and passwords – against the latest, sophisticated malware and Internet threats.</a:t>
            </a:r>
          </a:p>
        </p:txBody>
      </p:sp>
    </p:spTree>
    <p:extLst>
      <p:ext uri="{BB962C8B-B14F-4D97-AF65-F5344CB8AC3E}">
        <p14:creationId xmlns:p14="http://schemas.microsoft.com/office/powerpoint/2010/main" val="2369133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5600" y="134356"/>
            <a:ext cx="32004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Malwarebytes</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90600"/>
            <a:ext cx="5791200" cy="4414115"/>
          </a:xfrm>
          <a:prstGeom prst="rect">
            <a:avLst/>
          </a:prstGeom>
        </p:spPr>
      </p:pic>
      <p:sp>
        <p:nvSpPr>
          <p:cNvPr id="6" name="TextBox 5"/>
          <p:cNvSpPr txBox="1"/>
          <p:nvPr/>
        </p:nvSpPr>
        <p:spPr>
          <a:xfrm>
            <a:off x="76200" y="6172200"/>
            <a:ext cx="8991600" cy="276999"/>
          </a:xfrm>
          <a:prstGeom prst="rect">
            <a:avLst/>
          </a:prstGeom>
          <a:noFill/>
        </p:spPr>
        <p:txBody>
          <a:bodyPr wrap="square" rtlCol="0">
            <a:spAutoFit/>
          </a:bodyPr>
          <a:lstStyle/>
          <a:p>
            <a:pPr algn="ctr"/>
            <a:r>
              <a:rPr lang="en-US" sz="1200">
                <a:latin typeface="Courier New" pitchFamily="49" charset="0"/>
                <a:cs typeface="Courier New" pitchFamily="49" charset="0"/>
              </a:rPr>
              <a:t>Protects you from new online threats that antivirus can't detect.</a:t>
            </a:r>
          </a:p>
        </p:txBody>
      </p:sp>
    </p:spTree>
    <p:extLst>
      <p:ext uri="{BB962C8B-B14F-4D97-AF65-F5344CB8AC3E}">
        <p14:creationId xmlns:p14="http://schemas.microsoft.com/office/powerpoint/2010/main" val="778283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7600" y="134356"/>
            <a:ext cx="16002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EMET</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76200" y="6019800"/>
            <a:ext cx="8991600" cy="646331"/>
          </a:xfrm>
          <a:prstGeom prst="rect">
            <a:avLst/>
          </a:prstGeom>
          <a:noFill/>
        </p:spPr>
        <p:txBody>
          <a:bodyPr wrap="square" rtlCol="0">
            <a:spAutoFit/>
          </a:bodyPr>
          <a:lstStyle/>
          <a:p>
            <a:r>
              <a:rPr lang="en-US" sz="1200">
                <a:latin typeface="Courier New" pitchFamily="49" charset="0"/>
                <a:cs typeface="Courier New" pitchFamily="49" charset="0"/>
              </a:rPr>
              <a:t>Security mitigation technologies are designed to make it more difficult for an attacker to exploit vulnerabilities in a given piece of software. EMET allows users to manage these technologies on their system and provides several unique benefits.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811" y="1066800"/>
            <a:ext cx="6978378" cy="3963551"/>
          </a:xfrm>
          <a:prstGeom prst="rect">
            <a:avLst/>
          </a:prstGeom>
        </p:spPr>
      </p:pic>
    </p:spTree>
    <p:extLst>
      <p:ext uri="{BB962C8B-B14F-4D97-AF65-F5344CB8AC3E}">
        <p14:creationId xmlns:p14="http://schemas.microsoft.com/office/powerpoint/2010/main" val="42205644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5600" y="134356"/>
            <a:ext cx="28956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Secunia PSI</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90600"/>
            <a:ext cx="6096000" cy="4261806"/>
          </a:xfrm>
          <a:prstGeom prst="rect">
            <a:avLst/>
          </a:prstGeom>
        </p:spPr>
      </p:pic>
      <p:sp>
        <p:nvSpPr>
          <p:cNvPr id="6" name="TextBox 5"/>
          <p:cNvSpPr txBox="1"/>
          <p:nvPr/>
        </p:nvSpPr>
        <p:spPr>
          <a:xfrm>
            <a:off x="76200" y="6019800"/>
            <a:ext cx="8991600" cy="646331"/>
          </a:xfrm>
          <a:prstGeom prst="rect">
            <a:avLst/>
          </a:prstGeom>
          <a:noFill/>
        </p:spPr>
        <p:txBody>
          <a:bodyPr wrap="square" rtlCol="0">
            <a:spAutoFit/>
          </a:bodyPr>
          <a:lstStyle/>
          <a:p>
            <a:r>
              <a:rPr lang="en-US" sz="1200">
                <a:latin typeface="Courier New" pitchFamily="49" charset="0"/>
                <a:cs typeface="Courier New" pitchFamily="49" charset="0"/>
              </a:rPr>
              <a:t>The Secunia Personal Software Inspector (PSI) is a free computer security solution that identifies vulnerabilities in non-Microsoft (third-party) programs which can leave your PC open to attacks.</a:t>
            </a:r>
          </a:p>
        </p:txBody>
      </p:sp>
    </p:spTree>
    <p:extLst>
      <p:ext uri="{BB962C8B-B14F-4D97-AF65-F5344CB8AC3E}">
        <p14:creationId xmlns:p14="http://schemas.microsoft.com/office/powerpoint/2010/main" val="3561193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5600" y="134356"/>
            <a:ext cx="32004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Keyscrambler</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66800"/>
            <a:ext cx="6019800" cy="4065319"/>
          </a:xfrm>
          <a:prstGeom prst="rect">
            <a:avLst/>
          </a:prstGeom>
        </p:spPr>
      </p:pic>
      <p:sp>
        <p:nvSpPr>
          <p:cNvPr id="6" name="TextBox 5"/>
          <p:cNvSpPr txBox="1"/>
          <p:nvPr/>
        </p:nvSpPr>
        <p:spPr>
          <a:xfrm>
            <a:off x="76200" y="6172200"/>
            <a:ext cx="8991600" cy="461665"/>
          </a:xfrm>
          <a:prstGeom prst="rect">
            <a:avLst/>
          </a:prstGeom>
          <a:noFill/>
        </p:spPr>
        <p:txBody>
          <a:bodyPr wrap="square" rtlCol="0">
            <a:spAutoFit/>
          </a:bodyPr>
          <a:lstStyle/>
          <a:p>
            <a:r>
              <a:rPr lang="en-US" sz="1200">
                <a:latin typeface="Courier New" pitchFamily="49" charset="0"/>
                <a:cs typeface="Courier New" pitchFamily="49" charset="0"/>
              </a:rPr>
              <a:t>KeyScrambler, a well-established anti-keylogging program, encrypts your keystrokes in real time to prevent information theft by keyloggers and keylogging malware.</a:t>
            </a:r>
          </a:p>
        </p:txBody>
      </p:sp>
    </p:spTree>
    <p:extLst>
      <p:ext uri="{BB962C8B-B14F-4D97-AF65-F5344CB8AC3E}">
        <p14:creationId xmlns:p14="http://schemas.microsoft.com/office/powerpoint/2010/main" val="291332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76200"/>
            <a:ext cx="6477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Windows kernel components</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381000" y="838200"/>
            <a:ext cx="8610600" cy="4832092"/>
          </a:xfrm>
          <a:prstGeom prst="rect">
            <a:avLst/>
          </a:prstGeom>
          <a:noFill/>
        </p:spPr>
        <p:txBody>
          <a:bodyPr wrap="square" rtlCol="0">
            <a:spAutoFit/>
          </a:bodyPr>
          <a:lstStyle/>
          <a:p>
            <a:r>
              <a:rPr lang="en-US" sz="1400">
                <a:latin typeface="Arial" pitchFamily="34" charset="0"/>
                <a:cs typeface="Arial" pitchFamily="34" charset="0"/>
              </a:rPr>
              <a:t>The kernel mode in Windows is comprised of the Windows Executive, which includes the Executive Services, the kernel, and the hardware abstraction layer (HAL). </a:t>
            </a:r>
            <a:endParaRPr lang="en-US" sz="1400" smtClean="0">
              <a:latin typeface="Arial" pitchFamily="34" charset="0"/>
              <a:cs typeface="Arial" pitchFamily="34" charset="0"/>
            </a:endParaRPr>
          </a:p>
          <a:p>
            <a:endParaRPr lang="en-US" sz="1400">
              <a:latin typeface="Arial" pitchFamily="34" charset="0"/>
              <a:cs typeface="Arial" pitchFamily="34" charset="0"/>
            </a:endParaRPr>
          </a:p>
          <a:p>
            <a:r>
              <a:rPr lang="en-US" sz="1400" b="1">
                <a:latin typeface="Arial" pitchFamily="34" charset="0"/>
                <a:cs typeface="Arial" pitchFamily="34" charset="0"/>
              </a:rPr>
              <a:t>The </a:t>
            </a:r>
            <a:r>
              <a:rPr lang="en-US" sz="1400" b="1">
                <a:solidFill>
                  <a:srgbClr val="FF0000"/>
                </a:solidFill>
                <a:latin typeface="Arial" pitchFamily="34" charset="0"/>
                <a:cs typeface="Arial" pitchFamily="34" charset="0"/>
              </a:rPr>
              <a:t>Windows executive</a:t>
            </a:r>
            <a:r>
              <a:rPr lang="en-US" sz="1400">
                <a:solidFill>
                  <a:srgbClr val="FF0000"/>
                </a:solidFill>
                <a:latin typeface="Arial" pitchFamily="34" charset="0"/>
                <a:cs typeface="Arial" pitchFamily="34" charset="0"/>
              </a:rPr>
              <a:t> </a:t>
            </a:r>
            <a:r>
              <a:rPr lang="en-US" sz="1400">
                <a:latin typeface="Arial" pitchFamily="34" charset="0"/>
                <a:cs typeface="Arial" pitchFamily="34" charset="0"/>
              </a:rPr>
              <a:t>is the upper layer of Ntoskrnl.exe. (The kernel is the lower layer.)The executive provides core OS services. The executive contains major components such as various modules that manage I/O, objects, security, processes, inter-process communications (IPC), virtual memory, and window and graphics management. It also includes </a:t>
            </a:r>
            <a:r>
              <a:rPr lang="en-US" sz="1400" u="sng">
                <a:latin typeface="Arial" pitchFamily="34" charset="0"/>
                <a:cs typeface="Arial" pitchFamily="34" charset="0"/>
              </a:rPr>
              <a:t>device drivers</a:t>
            </a:r>
            <a:r>
              <a:rPr lang="en-US" sz="1400">
                <a:latin typeface="Arial" pitchFamily="34" charset="0"/>
                <a:cs typeface="Arial" pitchFamily="34" charset="0"/>
              </a:rPr>
              <a:t> </a:t>
            </a:r>
            <a:r>
              <a:rPr lang="en-US" sz="1400" smtClean="0">
                <a:latin typeface="Arial" pitchFamily="34" charset="0"/>
                <a:cs typeface="Arial" pitchFamily="34" charset="0"/>
              </a:rPr>
              <a:t>functions.</a:t>
            </a:r>
          </a:p>
          <a:p>
            <a:endParaRPr lang="en-US" sz="1400">
              <a:latin typeface="Arial" pitchFamily="34" charset="0"/>
              <a:cs typeface="Arial" pitchFamily="34" charset="0"/>
            </a:endParaRPr>
          </a:p>
          <a:p>
            <a:r>
              <a:rPr lang="en-US" sz="1400" b="1">
                <a:latin typeface="Arial" pitchFamily="34" charset="0"/>
                <a:cs typeface="Arial" pitchFamily="34" charset="0"/>
              </a:rPr>
              <a:t>The </a:t>
            </a:r>
            <a:r>
              <a:rPr lang="en-US" sz="1400" b="1">
                <a:solidFill>
                  <a:srgbClr val="FF0000"/>
                </a:solidFill>
                <a:latin typeface="Arial" pitchFamily="34" charset="0"/>
                <a:cs typeface="Arial" pitchFamily="34" charset="0"/>
              </a:rPr>
              <a:t>kernel</a:t>
            </a:r>
            <a:r>
              <a:rPr lang="en-US" sz="1400">
                <a:latin typeface="Arial" pitchFamily="34" charset="0"/>
                <a:cs typeface="Arial" pitchFamily="34" charset="0"/>
              </a:rPr>
              <a:t> consists of a set of functions in Ntoskrnl.exe provides the most basic operating system services, such as thread scheduling, first-level interrupt handling, and deferred procedure calls. The kernel resides between the Executive Services and HAL </a:t>
            </a:r>
            <a:r>
              <a:rPr lang="en-US" sz="1400" smtClean="0">
                <a:latin typeface="Arial" pitchFamily="34" charset="0"/>
                <a:cs typeface="Arial" pitchFamily="34" charset="0"/>
              </a:rPr>
              <a:t>layers. The </a:t>
            </a:r>
            <a:r>
              <a:rPr lang="en-US" sz="1400">
                <a:latin typeface="Arial" pitchFamily="34" charset="0"/>
                <a:cs typeface="Arial" pitchFamily="34" charset="0"/>
              </a:rPr>
              <a:t>other major job of the kernel is to abstract or isolate the executive and device drivers from variations between the hardware architectures supported by Windows</a:t>
            </a:r>
            <a:r>
              <a:rPr lang="en-US" sz="1400" smtClean="0">
                <a:latin typeface="Arial" pitchFamily="34" charset="0"/>
                <a:cs typeface="Arial" pitchFamily="34" charset="0"/>
              </a:rPr>
              <a:t>.</a:t>
            </a:r>
          </a:p>
          <a:p>
            <a:endParaRPr lang="en-US" sz="1400">
              <a:latin typeface="Arial" pitchFamily="34" charset="0"/>
              <a:cs typeface="Arial" pitchFamily="34" charset="0"/>
            </a:endParaRPr>
          </a:p>
          <a:p>
            <a:r>
              <a:rPr lang="en-US" sz="1400">
                <a:latin typeface="Arial" pitchFamily="34" charset="0"/>
                <a:cs typeface="Arial" pitchFamily="34" charset="0"/>
              </a:rPr>
              <a:t>One of the crucial elements of the Windows design is its portability across a variety of hardware platforms. </a:t>
            </a:r>
            <a:r>
              <a:rPr lang="en-US" sz="1400" b="1">
                <a:latin typeface="Arial" pitchFamily="34" charset="0"/>
                <a:cs typeface="Arial" pitchFamily="34" charset="0"/>
              </a:rPr>
              <a:t>The </a:t>
            </a:r>
            <a:r>
              <a:rPr lang="en-US" sz="1400" b="1">
                <a:solidFill>
                  <a:srgbClr val="FF0000"/>
                </a:solidFill>
                <a:latin typeface="Arial" pitchFamily="34" charset="0"/>
                <a:cs typeface="Arial" pitchFamily="34" charset="0"/>
              </a:rPr>
              <a:t>hardware abstraction layer </a:t>
            </a:r>
            <a:r>
              <a:rPr lang="en-US" sz="1400" b="1">
                <a:latin typeface="Arial" pitchFamily="34" charset="0"/>
                <a:cs typeface="Arial" pitchFamily="34" charset="0"/>
              </a:rPr>
              <a:t>(HAL)</a:t>
            </a:r>
            <a:r>
              <a:rPr lang="en-US" sz="1400">
                <a:latin typeface="Arial" pitchFamily="34" charset="0"/>
                <a:cs typeface="Arial" pitchFamily="34" charset="0"/>
              </a:rPr>
              <a:t> is a key part of making this portability possible. The HAL is a loadable kernel-mode module (Hal.dll) enables the same operating system to run on different platforms with different processors</a:t>
            </a:r>
            <a:r>
              <a:rPr lang="en-US" sz="1400" smtClean="0">
                <a:latin typeface="Arial" pitchFamily="34" charset="0"/>
                <a:cs typeface="Arial" pitchFamily="34" charset="0"/>
              </a:rPr>
              <a:t>.</a:t>
            </a:r>
          </a:p>
          <a:p>
            <a:endParaRPr lang="en-US" sz="1400">
              <a:latin typeface="Arial" pitchFamily="34" charset="0"/>
              <a:cs typeface="Arial" pitchFamily="34" charset="0"/>
            </a:endParaRPr>
          </a:p>
          <a:p>
            <a:r>
              <a:rPr lang="en-US" sz="1400">
                <a:latin typeface="Arial" pitchFamily="34" charset="0"/>
                <a:cs typeface="Arial" pitchFamily="34" charset="0"/>
              </a:rPr>
              <a:t>Also part of the kernel is the </a:t>
            </a:r>
            <a:r>
              <a:rPr lang="en-US" sz="1400" b="1">
                <a:solidFill>
                  <a:srgbClr val="FF0000"/>
                </a:solidFill>
                <a:latin typeface="Arial" pitchFamily="34" charset="0"/>
                <a:cs typeface="Arial" pitchFamily="34" charset="0"/>
              </a:rPr>
              <a:t>device drivers</a:t>
            </a:r>
            <a:r>
              <a:rPr lang="en-US" sz="1400">
                <a:latin typeface="Arial" pitchFamily="34" charset="0"/>
                <a:cs typeface="Arial" pitchFamily="34" charset="0"/>
              </a:rPr>
              <a:t>. Device drivers in Windows don't manipulate hardware directly, but rather they call functions in the HAL to interface with the hardware.</a:t>
            </a:r>
          </a:p>
          <a:p>
            <a:endParaRPr lang="en-US" sz="1400">
              <a:latin typeface="Arial" pitchFamily="34" charset="0"/>
              <a:cs typeface="Arial" pitchFamily="34" charset="0"/>
            </a:endParaRPr>
          </a:p>
        </p:txBody>
      </p:sp>
      <p:sp>
        <p:nvSpPr>
          <p:cNvPr id="6" name="TextBox 5"/>
          <p:cNvSpPr txBox="1"/>
          <p:nvPr/>
        </p:nvSpPr>
        <p:spPr>
          <a:xfrm>
            <a:off x="228600" y="6019800"/>
            <a:ext cx="8763000" cy="830997"/>
          </a:xfrm>
          <a:prstGeom prst="rect">
            <a:avLst/>
          </a:prstGeom>
          <a:noFill/>
        </p:spPr>
        <p:txBody>
          <a:bodyPr wrap="square" rtlCol="0">
            <a:spAutoFit/>
          </a:bodyPr>
          <a:lstStyle/>
          <a:p>
            <a:r>
              <a:rPr lang="en-US" sz="1200" b="1" smtClean="0">
                <a:solidFill>
                  <a:srgbClr val="FF0000"/>
                </a:solidFill>
                <a:latin typeface="Courier New" pitchFamily="49" charset="0"/>
                <a:cs typeface="Courier New" pitchFamily="49" charset="0"/>
              </a:rPr>
              <a:t>ntoskrnl.exe</a:t>
            </a:r>
            <a:r>
              <a:rPr lang="en-US" sz="1200" smtClean="0">
                <a:latin typeface="Courier New" pitchFamily="49" charset="0"/>
                <a:cs typeface="Courier New" pitchFamily="49" charset="0"/>
              </a:rPr>
              <a:t> </a:t>
            </a:r>
            <a:r>
              <a:rPr lang="en-US" sz="1200">
                <a:latin typeface="Courier New" pitchFamily="49" charset="0"/>
                <a:cs typeface="Courier New" pitchFamily="49" charset="0"/>
              </a:rPr>
              <a:t>(and ntkrnlpa.exe on systems with Physical Address Extension support) is the kernel image for the family of Microsoft Windows NT operating systems. It provides the kernel and executive layers of the Windows NT kernel space, and is responsible for various system services such as hardware virtualization, process and memory management, etc.</a:t>
            </a:r>
          </a:p>
        </p:txBody>
      </p:sp>
    </p:spTree>
    <p:extLst>
      <p:ext uri="{BB962C8B-B14F-4D97-AF65-F5344CB8AC3E}">
        <p14:creationId xmlns:p14="http://schemas.microsoft.com/office/powerpoint/2010/main" val="2969280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268069"/>
            <a:ext cx="4572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Reverse engineering</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228600" y="1148239"/>
            <a:ext cx="8763000" cy="4185761"/>
          </a:xfrm>
          <a:prstGeom prst="rect">
            <a:avLst/>
          </a:prstGeom>
          <a:noFill/>
        </p:spPr>
        <p:txBody>
          <a:bodyPr wrap="square" rtlCol="0">
            <a:spAutoFit/>
          </a:bodyPr>
          <a:lstStyle/>
          <a:p>
            <a:r>
              <a:rPr lang="en-US" sz="1400">
                <a:latin typeface="Arial" pitchFamily="34" charset="0"/>
                <a:cs typeface="Arial" pitchFamily="34" charset="0"/>
              </a:rPr>
              <a:t>Reverse engineering is the process of discovering the technological principles of a device, object, or system through analysis of its structure, function, and operation. It often involves disassembling something (a mechanical device, electronic component, computer program, or biological, chemical, or organic matter) and analyzing its components and workings in detail—for either purposes of maintenance or to support creation of a new device or program that does the same thing, without using or simply duplicating (without understanding) the original.</a:t>
            </a:r>
          </a:p>
          <a:p>
            <a:endParaRPr lang="en-US" sz="1400">
              <a:latin typeface="Arial" pitchFamily="34" charset="0"/>
              <a:cs typeface="Arial" pitchFamily="34" charset="0"/>
            </a:endParaRPr>
          </a:p>
          <a:p>
            <a:r>
              <a:rPr lang="en-US" sz="1400">
                <a:latin typeface="Arial" pitchFamily="34" charset="0"/>
                <a:cs typeface="Arial" pitchFamily="34" charset="0"/>
              </a:rPr>
              <a:t>Reverse engineering has its origins in the analysis of hardware for commercial or military advantage. The purpose is to deduce design decisions from end products with little or no additional knowledge about the procedures involved in the original production. The same techniques are subsequently being researched for application to legacy software systems, not for industrial or defence ends, but rather to replace incorrect, incomplete, or otherwise unavailable </a:t>
            </a:r>
            <a:r>
              <a:rPr lang="en-US" sz="1400">
                <a:latin typeface="Arial" pitchFamily="34" charset="0"/>
                <a:cs typeface="Arial" pitchFamily="34" charset="0"/>
              </a:rPr>
              <a:t>documentation</a:t>
            </a:r>
            <a:r>
              <a:rPr lang="en-US" sz="1400" smtClean="0">
                <a:latin typeface="Arial" pitchFamily="34" charset="0"/>
                <a:cs typeface="Arial" pitchFamily="34" charset="0"/>
              </a:rPr>
              <a:t>.</a:t>
            </a:r>
          </a:p>
          <a:p>
            <a:endParaRPr lang="en-US" sz="1400">
              <a:latin typeface="Arial" pitchFamily="34" charset="0"/>
              <a:cs typeface="Arial" pitchFamily="34" charset="0"/>
            </a:endParaRPr>
          </a:p>
          <a:p>
            <a:r>
              <a:rPr lang="en-US" sz="1400">
                <a:latin typeface="Arial" pitchFamily="34" charset="0"/>
                <a:cs typeface="Arial" pitchFamily="34" charset="0"/>
              </a:rPr>
              <a:t>Other purposes of reverse engineering include security auditing, removal of copy protection ("cracking"), circumvention of access restrictions often present in consumer electronics, customization of embedded systems (such as engine management systems), in-house repairs or retrofits, enabling of additional features on low-cost "crippled" hardware (such as some graphics card chip-sets), or even mere satisfaction of </a:t>
            </a:r>
            <a:r>
              <a:rPr lang="en-US" sz="1400">
                <a:latin typeface="Arial" pitchFamily="34" charset="0"/>
                <a:cs typeface="Arial" pitchFamily="34" charset="0"/>
              </a:rPr>
              <a:t>curiosity</a:t>
            </a:r>
            <a:r>
              <a:rPr lang="en-US" sz="1400" smtClean="0">
                <a:latin typeface="Arial" pitchFamily="34" charset="0"/>
                <a:cs typeface="Arial" pitchFamily="34" charset="0"/>
              </a:rPr>
              <a:t>.</a:t>
            </a:r>
          </a:p>
          <a:p>
            <a:endParaRPr lang="en-US" sz="1400">
              <a:latin typeface="Arial" pitchFamily="34" charset="0"/>
              <a:cs typeface="Arial" pitchFamily="34" charset="0"/>
            </a:endParaRPr>
          </a:p>
        </p:txBody>
      </p:sp>
      <p:sp>
        <p:nvSpPr>
          <p:cNvPr id="6" name="TextBox 5"/>
          <p:cNvSpPr txBox="1"/>
          <p:nvPr/>
        </p:nvSpPr>
        <p:spPr>
          <a:xfrm>
            <a:off x="76200" y="6172200"/>
            <a:ext cx="8991600" cy="276999"/>
          </a:xfrm>
          <a:prstGeom prst="rect">
            <a:avLst/>
          </a:prstGeom>
          <a:noFill/>
        </p:spPr>
        <p:txBody>
          <a:bodyPr wrap="square" rtlCol="0">
            <a:spAutoFit/>
          </a:bodyPr>
          <a:lstStyle/>
          <a:p>
            <a:pPr algn="ctr"/>
            <a:r>
              <a:rPr lang="en-US" sz="1200">
                <a:latin typeface="Courier New" pitchFamily="49" charset="0"/>
                <a:cs typeface="Courier New" pitchFamily="49" charset="0"/>
              </a:rPr>
              <a:t>This process is sometimes termed Reverse Code Engineering, or RCE.</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680141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152400"/>
            <a:ext cx="4572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Reverse engineering</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003297"/>
            <a:ext cx="6505574" cy="5549903"/>
          </a:xfrm>
          <a:prstGeom prst="rect">
            <a:avLst/>
          </a:prstGeom>
        </p:spPr>
      </p:pic>
    </p:spTree>
    <p:extLst>
      <p:ext uri="{BB962C8B-B14F-4D97-AF65-F5344CB8AC3E}">
        <p14:creationId xmlns:p14="http://schemas.microsoft.com/office/powerpoint/2010/main" val="3252337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152400"/>
            <a:ext cx="4572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Reverse engineering</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63" y="914400"/>
            <a:ext cx="7333137" cy="4648200"/>
          </a:xfrm>
          <a:prstGeom prst="rect">
            <a:avLst/>
          </a:prstGeom>
        </p:spPr>
      </p:pic>
      <p:sp>
        <p:nvSpPr>
          <p:cNvPr id="6" name="TextBox 5"/>
          <p:cNvSpPr txBox="1"/>
          <p:nvPr/>
        </p:nvSpPr>
        <p:spPr>
          <a:xfrm>
            <a:off x="76200" y="6172200"/>
            <a:ext cx="8991600" cy="461665"/>
          </a:xfrm>
          <a:prstGeom prst="rect">
            <a:avLst/>
          </a:prstGeom>
          <a:noFill/>
        </p:spPr>
        <p:txBody>
          <a:bodyPr wrap="square" rtlCol="0">
            <a:spAutoFit/>
          </a:bodyPr>
          <a:lstStyle/>
          <a:p>
            <a:r>
              <a:rPr lang="en-US" sz="1200">
                <a:latin typeface="Courier New" pitchFamily="49" charset="0"/>
                <a:cs typeface="Courier New" pitchFamily="49" charset="0"/>
              </a:rPr>
              <a:t>IDA Pro decompiler brings binary software analysis within reach of millions of programmers. It converts executable programs into a human readable C-like pseudocode text. </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951626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95700" y="144021"/>
            <a:ext cx="19812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Exploits</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533400" y="1066800"/>
            <a:ext cx="8305800" cy="2893100"/>
          </a:xfrm>
          <a:prstGeom prst="rect">
            <a:avLst/>
          </a:prstGeom>
          <a:noFill/>
        </p:spPr>
        <p:txBody>
          <a:bodyPr wrap="square" rtlCol="0">
            <a:spAutoFit/>
          </a:bodyPr>
          <a:lstStyle/>
          <a:p>
            <a:r>
              <a:rPr lang="en-US" sz="1400">
                <a:latin typeface="Arial" pitchFamily="34" charset="0"/>
                <a:cs typeface="Arial" pitchFamily="34" charset="0"/>
              </a:rPr>
              <a:t>In computer security and programming, a buffer overflow, or buffer overrun, is an anomaly where a program, while writing data to a buffer, overruns the buffer's boundary and overwrites adjacent memory. This is a special case of violation of memory safety.</a:t>
            </a:r>
          </a:p>
          <a:p>
            <a:endParaRPr lang="en-US" sz="1400">
              <a:latin typeface="Arial" pitchFamily="34" charset="0"/>
              <a:cs typeface="Arial" pitchFamily="34" charset="0"/>
            </a:endParaRPr>
          </a:p>
          <a:p>
            <a:r>
              <a:rPr lang="en-US" sz="1400">
                <a:latin typeface="Arial" pitchFamily="34" charset="0"/>
                <a:cs typeface="Arial" pitchFamily="34" charset="0"/>
              </a:rPr>
              <a:t>Buffer overflows can be triggered by inputs that are designed to execute code, or alter the way the program operates. This may result in erratic program behavior, including memory access errors, incorrect results, a crash, or a breach of system security. Thus, they are the basis of many software vulnerabilities and can be maliciously exploited.</a:t>
            </a:r>
          </a:p>
          <a:p>
            <a:endParaRPr lang="en-US" sz="1400">
              <a:latin typeface="Arial" pitchFamily="34" charset="0"/>
              <a:cs typeface="Arial" pitchFamily="34" charset="0"/>
            </a:endParaRPr>
          </a:p>
          <a:p>
            <a:r>
              <a:rPr lang="en-US" sz="1400">
                <a:latin typeface="Arial" pitchFamily="34" charset="0"/>
                <a:cs typeface="Arial" pitchFamily="34" charset="0"/>
              </a:rPr>
              <a:t>Programming languages commonly associated with buffer overflows include C and C++, which provide no built-in protection against accessing or overwriting data in any part of memory and do not automatically check that data written to an array (the built-in buffer type) is within the boundaries of that array. Bounds checking can prevent buffer overflows.</a:t>
            </a:r>
          </a:p>
        </p:txBody>
      </p:sp>
      <p:sp>
        <p:nvSpPr>
          <p:cNvPr id="6" name="TextBox 5"/>
          <p:cNvSpPr txBox="1"/>
          <p:nvPr/>
        </p:nvSpPr>
        <p:spPr>
          <a:xfrm>
            <a:off x="533400" y="4230469"/>
            <a:ext cx="8305800" cy="646331"/>
          </a:xfrm>
          <a:prstGeom prst="rect">
            <a:avLst/>
          </a:prstGeom>
          <a:noFill/>
        </p:spPr>
        <p:txBody>
          <a:bodyPr wrap="square" rtlCol="0">
            <a:spAutoFit/>
          </a:bodyPr>
          <a:lstStyle/>
          <a:p>
            <a:r>
              <a:rPr lang="en-US" smtClean="0">
                <a:latin typeface="Arial" pitchFamily="34" charset="0"/>
                <a:cs typeface="Arial" pitchFamily="34" charset="0"/>
              </a:rPr>
              <a:t>Vulnerable software examples: Internet Explorer, Mozilla, Chrome, Adobe Reader, Flash Player, Java, Word, Excel, VLC, Winamp…</a:t>
            </a:r>
            <a:endParaRPr lang="en-US">
              <a:latin typeface="Arial" pitchFamily="34" charset="0"/>
              <a:cs typeface="Arial" pitchFamily="34" charset="0"/>
            </a:endParaRPr>
          </a:p>
        </p:txBody>
      </p:sp>
      <p:sp>
        <p:nvSpPr>
          <p:cNvPr id="7" name="TextBox 6"/>
          <p:cNvSpPr txBox="1"/>
          <p:nvPr/>
        </p:nvSpPr>
        <p:spPr>
          <a:xfrm>
            <a:off x="76200" y="5943600"/>
            <a:ext cx="8991600" cy="830997"/>
          </a:xfrm>
          <a:prstGeom prst="rect">
            <a:avLst/>
          </a:prstGeom>
          <a:noFill/>
        </p:spPr>
        <p:txBody>
          <a:bodyPr wrap="square" rtlCol="0">
            <a:spAutoFit/>
          </a:bodyPr>
          <a:lstStyle/>
          <a:p>
            <a:r>
              <a:rPr lang="en-US" sz="1200">
                <a:latin typeface="Courier New" pitchFamily="49" charset="0"/>
                <a:cs typeface="Courier New" pitchFamily="49" charset="0"/>
              </a:rPr>
              <a:t>A buffer overflow occurs when data written to a buffer also corrupts data values in memory addresses adjacent to the destination buffer due to insufficient bounds checking. This can occur when copying data from one buffer to another without first checking that the data fits within the destination buffer.</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1314073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95700" y="144021"/>
            <a:ext cx="19812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Exploits</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14400"/>
            <a:ext cx="4267200" cy="251148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14399"/>
            <a:ext cx="3276600" cy="4684209"/>
          </a:xfrm>
          <a:prstGeom prst="rect">
            <a:avLst/>
          </a:prstGeom>
        </p:spPr>
      </p:pic>
      <p:sp>
        <p:nvSpPr>
          <p:cNvPr id="7" name="TextBox 6"/>
          <p:cNvSpPr txBox="1"/>
          <p:nvPr/>
        </p:nvSpPr>
        <p:spPr>
          <a:xfrm>
            <a:off x="609600" y="3733800"/>
            <a:ext cx="4419600" cy="1815882"/>
          </a:xfrm>
          <a:prstGeom prst="rect">
            <a:avLst/>
          </a:prstGeom>
          <a:noFill/>
        </p:spPr>
        <p:txBody>
          <a:bodyPr wrap="square" rtlCol="0">
            <a:spAutoFit/>
          </a:bodyPr>
          <a:lstStyle/>
          <a:p>
            <a:r>
              <a:rPr lang="en-US" sz="1600" smtClean="0">
                <a:latin typeface="Arial" pitchFamily="34" charset="0"/>
                <a:cs typeface="Arial" pitchFamily="34" charset="0"/>
              </a:rPr>
              <a:t>C program does not check for parameter length before copying data into “c” variable (it is a local variable so it is pushed on the stack).</a:t>
            </a:r>
          </a:p>
          <a:p>
            <a:endParaRPr lang="en-US" sz="1600">
              <a:latin typeface="Arial" pitchFamily="34" charset="0"/>
              <a:cs typeface="Arial" pitchFamily="34" charset="0"/>
            </a:endParaRPr>
          </a:p>
          <a:p>
            <a:r>
              <a:rPr lang="en-US" sz="1600" smtClean="0">
                <a:latin typeface="Arial" pitchFamily="34" charset="0"/>
                <a:cs typeface="Arial" pitchFamily="34" charset="0"/>
              </a:rPr>
              <a:t>So it is possible to corrupt the stack and modify the “Return Address” in order to execute custom code.</a:t>
            </a:r>
            <a:endParaRPr lang="en-US" sz="1600">
              <a:latin typeface="Arial" pitchFamily="34" charset="0"/>
              <a:cs typeface="Arial" pitchFamily="34" charset="0"/>
            </a:endParaRPr>
          </a:p>
        </p:txBody>
      </p:sp>
      <p:sp>
        <p:nvSpPr>
          <p:cNvPr id="8" name="TextBox 7"/>
          <p:cNvSpPr txBox="1"/>
          <p:nvPr/>
        </p:nvSpPr>
        <p:spPr>
          <a:xfrm>
            <a:off x="76200" y="6019800"/>
            <a:ext cx="8991600" cy="646331"/>
          </a:xfrm>
          <a:prstGeom prst="rect">
            <a:avLst/>
          </a:prstGeom>
          <a:noFill/>
        </p:spPr>
        <p:txBody>
          <a:bodyPr wrap="square" rtlCol="0">
            <a:spAutoFit/>
          </a:bodyPr>
          <a:lstStyle/>
          <a:p>
            <a:r>
              <a:rPr lang="en-US" sz="1200">
                <a:latin typeface="Courier New" pitchFamily="49" charset="0"/>
                <a:cs typeface="Courier New" pitchFamily="49" charset="0"/>
              </a:rPr>
              <a:t>This code takes an argument from the command line and copies it to a local stack variable c. This works fine for command line arguments smaller than 12 characters. Any arguments larger than 11 characters long will result in corruption of the stack.</a:t>
            </a:r>
            <a:endParaRPr lang="en-US" sz="1200">
              <a:latin typeface="Courier New" pitchFamily="49" charset="0"/>
              <a:cs typeface="Courier New" pitchFamily="49" charset="0"/>
            </a:endParaRPr>
          </a:p>
        </p:txBody>
      </p:sp>
    </p:spTree>
    <p:extLst>
      <p:ext uri="{BB962C8B-B14F-4D97-AF65-F5344CB8AC3E}">
        <p14:creationId xmlns:p14="http://schemas.microsoft.com/office/powerpoint/2010/main" val="2300413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0" y="1295400"/>
            <a:ext cx="4419600" cy="1323439"/>
          </a:xfrm>
          <a:prstGeom prst="rect">
            <a:avLst/>
          </a:prstGeom>
          <a:noFill/>
        </p:spPr>
        <p:txBody>
          <a:bodyPr wrap="square" rtlCol="0">
            <a:spAutoFit/>
          </a:bodyPr>
          <a:lstStyle/>
          <a:p>
            <a:r>
              <a:rPr lang="en-US" sz="8000" smtClean="0"/>
              <a:t>Questions?</a:t>
            </a:r>
            <a:endParaRPr lang="en-US" sz="8000"/>
          </a:p>
        </p:txBody>
      </p:sp>
      <p:sp>
        <p:nvSpPr>
          <p:cNvPr id="6" name="TextBox 5"/>
          <p:cNvSpPr txBox="1"/>
          <p:nvPr/>
        </p:nvSpPr>
        <p:spPr>
          <a:xfrm>
            <a:off x="2299855" y="3352800"/>
            <a:ext cx="4481945" cy="584775"/>
          </a:xfrm>
          <a:prstGeom prst="rect">
            <a:avLst/>
          </a:prstGeom>
          <a:noFill/>
        </p:spPr>
        <p:txBody>
          <a:bodyPr wrap="square" rtlCol="0">
            <a:spAutoFit/>
          </a:bodyPr>
          <a:lstStyle/>
          <a:p>
            <a:r>
              <a:rPr lang="en-US" sz="3200" smtClean="0"/>
              <a:t>ionut.popescu@outlook.com</a:t>
            </a:r>
            <a:endParaRPr lang="en-US" sz="3200"/>
          </a:p>
        </p:txBody>
      </p:sp>
    </p:spTree>
    <p:extLst>
      <p:ext uri="{BB962C8B-B14F-4D97-AF65-F5344CB8AC3E}">
        <p14:creationId xmlns:p14="http://schemas.microsoft.com/office/powerpoint/2010/main" val="143089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91869"/>
            <a:ext cx="6477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Windows userland library files</a:t>
            </a:r>
            <a:endParaRPr lang="en-US" sz="3600">
              <a:latin typeface="Arial Unicode MS" pitchFamily="34" charset="-128"/>
              <a:ea typeface="Arial Unicode MS" pitchFamily="34" charset="-128"/>
              <a:cs typeface="Arial Unicode MS" pitchFamily="34" charset="-128"/>
            </a:endParaRPr>
          </a:p>
        </p:txBody>
      </p:sp>
      <p:sp>
        <p:nvSpPr>
          <p:cNvPr id="5" name="TextBox 4"/>
          <p:cNvSpPr txBox="1"/>
          <p:nvPr/>
        </p:nvSpPr>
        <p:spPr>
          <a:xfrm>
            <a:off x="228600" y="1066800"/>
            <a:ext cx="8686800" cy="4616648"/>
          </a:xfrm>
          <a:prstGeom prst="rect">
            <a:avLst/>
          </a:prstGeom>
          <a:noFill/>
        </p:spPr>
        <p:txBody>
          <a:bodyPr wrap="square" rtlCol="0">
            <a:spAutoFit/>
          </a:bodyPr>
          <a:lstStyle/>
          <a:p>
            <a:r>
              <a:rPr lang="en-US" sz="1400" b="1">
                <a:solidFill>
                  <a:srgbClr val="FF0000"/>
                </a:solidFill>
                <a:latin typeface="Arial" pitchFamily="34" charset="0"/>
                <a:cs typeface="Arial" pitchFamily="34" charset="0"/>
              </a:rPr>
              <a:t>MSVCRT.DLL</a:t>
            </a:r>
            <a:r>
              <a:rPr lang="en-US" sz="1400">
                <a:latin typeface="Arial" pitchFamily="34" charset="0"/>
                <a:cs typeface="Arial" pitchFamily="34" charset="0"/>
              </a:rPr>
              <a:t> is the Microsoft Visual C Run-Time Library </a:t>
            </a:r>
            <a:r>
              <a:rPr lang="en-US" sz="1400" smtClean="0">
                <a:latin typeface="Arial" pitchFamily="34" charset="0"/>
                <a:cs typeface="Arial" pitchFamily="34" charset="0"/>
              </a:rPr>
              <a:t>for </a:t>
            </a:r>
            <a:r>
              <a:rPr lang="en-US" sz="1400">
                <a:latin typeface="Arial" pitchFamily="34" charset="0"/>
                <a:cs typeface="Arial" pitchFamily="34" charset="0"/>
              </a:rPr>
              <a:t>Visual C</a:t>
            </a:r>
            <a:r>
              <a:rPr lang="en-US" sz="1400" smtClean="0">
                <a:latin typeface="Arial" pitchFamily="34" charset="0"/>
                <a:cs typeface="Arial" pitchFamily="34" charset="0"/>
              </a:rPr>
              <a:t>++. </a:t>
            </a:r>
            <a:r>
              <a:rPr lang="en-US" sz="1400">
                <a:latin typeface="Arial" pitchFamily="34" charset="0"/>
                <a:cs typeface="Arial" pitchFamily="34" charset="0"/>
              </a:rPr>
              <a:t>It provides programs compiled with these versions of Visual C++ a typical set of library functions required by C and C++ programs. These include string manipulation, memory allocation, C-style input/output calls, etc</a:t>
            </a:r>
            <a:r>
              <a:rPr lang="en-US" sz="1400" smtClean="0">
                <a:latin typeface="Arial" pitchFamily="34" charset="0"/>
                <a:cs typeface="Arial" pitchFamily="34" charset="0"/>
              </a:rPr>
              <a:t>.</a:t>
            </a:r>
          </a:p>
          <a:p>
            <a:endParaRPr lang="en-US" sz="1400">
              <a:latin typeface="Arial" pitchFamily="34" charset="0"/>
              <a:cs typeface="Arial" pitchFamily="34" charset="0"/>
            </a:endParaRPr>
          </a:p>
          <a:p>
            <a:r>
              <a:rPr lang="en-US" sz="1400" b="1">
                <a:solidFill>
                  <a:srgbClr val="FF0000"/>
                </a:solidFill>
                <a:latin typeface="Arial" pitchFamily="34" charset="0"/>
                <a:cs typeface="Arial" pitchFamily="34" charset="0"/>
              </a:rPr>
              <a:t>USER32.DLL</a:t>
            </a:r>
            <a:r>
              <a:rPr lang="en-US" sz="1400">
                <a:latin typeface="Arial" pitchFamily="34" charset="0"/>
                <a:cs typeface="Arial" pitchFamily="34" charset="0"/>
              </a:rPr>
              <a:t> implements the Windows USER component that creates and manipulates the standard elements of the Windows user interface, such as the desktop, windows, and menus. It thus enables programs to implement a graphical user interface that matches the Windows look and feel</a:t>
            </a:r>
            <a:r>
              <a:rPr lang="en-US" sz="1400" smtClean="0">
                <a:latin typeface="Arial" pitchFamily="34" charset="0"/>
                <a:cs typeface="Arial" pitchFamily="34" charset="0"/>
              </a:rPr>
              <a:t>.</a:t>
            </a:r>
          </a:p>
          <a:p>
            <a:endParaRPr lang="en-US" sz="1400">
              <a:latin typeface="Arial" pitchFamily="34" charset="0"/>
              <a:cs typeface="Arial" pitchFamily="34" charset="0"/>
            </a:endParaRPr>
          </a:p>
          <a:p>
            <a:r>
              <a:rPr lang="en-US" sz="1400" b="1">
                <a:solidFill>
                  <a:srgbClr val="FF0000"/>
                </a:solidFill>
                <a:latin typeface="Arial" pitchFamily="34" charset="0"/>
                <a:cs typeface="Arial" pitchFamily="34" charset="0"/>
              </a:rPr>
              <a:t>COMCTL32.DLL</a:t>
            </a:r>
            <a:r>
              <a:rPr lang="en-US" sz="1400">
                <a:latin typeface="Arial" pitchFamily="34" charset="0"/>
                <a:cs typeface="Arial" pitchFamily="34" charset="0"/>
              </a:rPr>
              <a:t> implements a wide variety of standard Windows controls, such as File Open, Save, and Save As dialogs, progress bars, and list views. It calls functions from both USER32.DLL and GDI32.DLL to create and manage the windows for these UI elements, place various graphic elements within them, and collect user input.</a:t>
            </a:r>
          </a:p>
          <a:p>
            <a:endParaRPr lang="en-US" sz="1400">
              <a:latin typeface="Arial" pitchFamily="34" charset="0"/>
              <a:cs typeface="Arial" pitchFamily="34" charset="0"/>
            </a:endParaRPr>
          </a:p>
          <a:p>
            <a:r>
              <a:rPr lang="en-US" sz="1400" b="1">
                <a:solidFill>
                  <a:srgbClr val="FF0000"/>
                </a:solidFill>
                <a:latin typeface="Arial" pitchFamily="34" charset="0"/>
                <a:cs typeface="Arial" pitchFamily="34" charset="0"/>
              </a:rPr>
              <a:t>KERNEL32.DLL</a:t>
            </a:r>
            <a:r>
              <a:rPr lang="en-US" sz="1400">
                <a:latin typeface="Arial" pitchFamily="34" charset="0"/>
                <a:cs typeface="Arial" pitchFamily="34" charset="0"/>
              </a:rPr>
              <a:t> exposes to applications most of the Win32 base APIs, such as memory management, input/output operations, process and thread creation, and synchronization functions. Many of these are implemented within KERNEL32.DLL by calling corresponding functions in the native API, exposed by NTDLL.DLL</a:t>
            </a:r>
            <a:r>
              <a:rPr lang="en-US" sz="1400" smtClean="0">
                <a:latin typeface="Arial" pitchFamily="34" charset="0"/>
                <a:cs typeface="Arial" pitchFamily="34" charset="0"/>
              </a:rPr>
              <a:t>.</a:t>
            </a:r>
          </a:p>
          <a:p>
            <a:endParaRPr lang="en-US" sz="1400">
              <a:latin typeface="Arial" pitchFamily="34" charset="0"/>
              <a:cs typeface="Arial" pitchFamily="34" charset="0"/>
            </a:endParaRPr>
          </a:p>
          <a:p>
            <a:r>
              <a:rPr lang="en-US" sz="1400" b="1">
                <a:solidFill>
                  <a:srgbClr val="FF0000"/>
                </a:solidFill>
                <a:latin typeface="Arial" pitchFamily="34" charset="0"/>
                <a:cs typeface="Arial" pitchFamily="34" charset="0"/>
              </a:rPr>
              <a:t>NTDLL.DLL</a:t>
            </a:r>
            <a:r>
              <a:rPr lang="en-US" sz="1400">
                <a:latin typeface="Arial" pitchFamily="34" charset="0"/>
                <a:cs typeface="Arial" pitchFamily="34" charset="0"/>
              </a:rPr>
              <a:t> exports the Windows Native API. Most of the Native API calls are implemented in ntoskrnl.exe and are exposed to user mode by ntdll.dll. Some malware make use of the Native API to hide their presence from malware detection software</a:t>
            </a:r>
            <a:r>
              <a:rPr lang="en-US" sz="1400" smtClean="0">
                <a:latin typeface="Arial" pitchFamily="34" charset="0"/>
                <a:cs typeface="Arial" pitchFamily="34" charset="0"/>
              </a:rPr>
              <a:t>.</a:t>
            </a:r>
          </a:p>
        </p:txBody>
      </p:sp>
      <p:sp>
        <p:nvSpPr>
          <p:cNvPr id="6" name="TextBox 5"/>
          <p:cNvSpPr txBox="1"/>
          <p:nvPr/>
        </p:nvSpPr>
        <p:spPr>
          <a:xfrm>
            <a:off x="228600" y="6019799"/>
            <a:ext cx="8763000" cy="646331"/>
          </a:xfrm>
          <a:prstGeom prst="rect">
            <a:avLst/>
          </a:prstGeom>
          <a:noFill/>
        </p:spPr>
        <p:txBody>
          <a:bodyPr wrap="square" rtlCol="0">
            <a:spAutoFit/>
          </a:bodyPr>
          <a:lstStyle/>
          <a:p>
            <a:r>
              <a:rPr lang="en-US" sz="1200" smtClean="0">
                <a:latin typeface="Courier New" pitchFamily="49" charset="0"/>
                <a:cs typeface="Courier New" pitchFamily="49" charset="0"/>
              </a:rPr>
              <a:t>Nt </a:t>
            </a:r>
            <a:r>
              <a:rPr lang="en-US" sz="1200">
                <a:latin typeface="Courier New" pitchFamily="49" charset="0"/>
                <a:cs typeface="Courier New" pitchFamily="49" charset="0"/>
              </a:rPr>
              <a:t>or Zw are system calls declared in ntdll.dll and ntoskrnl.exe. When called from ntdll.dll in user mode, these groups are almost exactly the same; they trap into kernel mode and call the equivalent function in ntoskrnl.exe via the SSDT.</a:t>
            </a:r>
          </a:p>
        </p:txBody>
      </p:sp>
    </p:spTree>
    <p:extLst>
      <p:ext uri="{BB962C8B-B14F-4D97-AF65-F5344CB8AC3E}">
        <p14:creationId xmlns:p14="http://schemas.microsoft.com/office/powerpoint/2010/main" val="1833136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344269"/>
            <a:ext cx="6477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Windows 7 new library files</a:t>
            </a:r>
            <a:endParaRPr lang="en-US" sz="3600">
              <a:latin typeface="Arial Unicode MS" pitchFamily="34" charset="-128"/>
              <a:ea typeface="Arial Unicode MS" pitchFamily="34" charset="-128"/>
              <a:cs typeface="Arial Unicode MS"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8464534" cy="4800600"/>
          </a:xfrm>
          <a:prstGeom prst="rect">
            <a:avLst/>
          </a:prstGeom>
        </p:spPr>
      </p:pic>
    </p:spTree>
    <p:extLst>
      <p:ext uri="{BB962C8B-B14F-4D97-AF65-F5344CB8AC3E}">
        <p14:creationId xmlns:p14="http://schemas.microsoft.com/office/powerpoint/2010/main" val="994090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148239"/>
            <a:ext cx="8610600" cy="4185761"/>
          </a:xfrm>
          <a:prstGeom prst="rect">
            <a:avLst/>
          </a:prstGeom>
          <a:noFill/>
        </p:spPr>
        <p:txBody>
          <a:bodyPr wrap="square" rtlCol="0">
            <a:spAutoFit/>
          </a:bodyPr>
          <a:lstStyle/>
          <a:p>
            <a:r>
              <a:rPr lang="en-US" sz="1400">
                <a:latin typeface="Arial" pitchFamily="34" charset="0"/>
                <a:cs typeface="Arial" pitchFamily="34" charset="0"/>
              </a:rPr>
              <a:t>Windows 7 introduces a new set of dll files containing exported functions of many well-known WIN32 APIs. All these filenames begins with 'api-ms-win-core' prefix, followed by the functions category name.</a:t>
            </a:r>
          </a:p>
          <a:p>
            <a:endParaRPr lang="en-US" sz="1400">
              <a:latin typeface="Arial" pitchFamily="34" charset="0"/>
              <a:cs typeface="Arial" pitchFamily="34" charset="0"/>
            </a:endParaRPr>
          </a:p>
          <a:p>
            <a:r>
              <a:rPr lang="en-US" sz="1400">
                <a:latin typeface="Arial" pitchFamily="34" charset="0"/>
                <a:cs typeface="Arial" pitchFamily="34" charset="0"/>
              </a:rPr>
              <a:t>For example, api-ms-win-core-localregistry-l1-1-0.dll contains the exported names for all Registry functions, api-ms-win-core-file-l1-1-0.dll contains the exported names for all file-related functions, api-ms-win-core-localization-l1-1-0.dll contains the exported names for all localization functions, and so on. </a:t>
            </a:r>
          </a:p>
          <a:p>
            <a:endParaRPr lang="en-US" sz="1400">
              <a:latin typeface="Arial" pitchFamily="34" charset="0"/>
              <a:cs typeface="Arial" pitchFamily="34" charset="0"/>
            </a:endParaRPr>
          </a:p>
          <a:p>
            <a:r>
              <a:rPr lang="en-US" sz="1400">
                <a:latin typeface="Arial" pitchFamily="34" charset="0"/>
                <a:cs typeface="Arial" pitchFamily="34" charset="0"/>
              </a:rPr>
              <a:t>When Windows loads the dll files, all the import entries of these api-ms-win-core Dlls are replaced with a call to a real function in Windows kernel.</a:t>
            </a:r>
          </a:p>
          <a:p>
            <a:endParaRPr lang="en-US" sz="1400">
              <a:latin typeface="Arial" pitchFamily="34" charset="0"/>
              <a:cs typeface="Arial" pitchFamily="34" charset="0"/>
            </a:endParaRPr>
          </a:p>
          <a:p>
            <a:r>
              <a:rPr lang="en-US" sz="1400">
                <a:latin typeface="Arial" pitchFamily="34" charset="0"/>
                <a:cs typeface="Arial" pitchFamily="34" charset="0"/>
              </a:rPr>
              <a:t>So here's our RegDeleteValueW example again: when loading a program into WinDbg, we can see that the jmp call now points to kernel32!RegDeleteValueW function. That's because during the loading of advapi32.dll, Windows automatically replace the import entry of API-MS-Win-Core-LocalRegistry-L1-1-0.RegDeleteValueW to the function address of RegDeleteValueW in kernel32. </a:t>
            </a:r>
          </a:p>
          <a:p>
            <a:endParaRPr lang="en-US" sz="1400">
              <a:latin typeface="Arial" pitchFamily="34" charset="0"/>
              <a:cs typeface="Arial" pitchFamily="34" charset="0"/>
            </a:endParaRPr>
          </a:p>
          <a:p>
            <a:r>
              <a:rPr lang="en-US" sz="1400">
                <a:latin typeface="Arial" pitchFamily="34" charset="0"/>
                <a:cs typeface="Arial" pitchFamily="34" charset="0"/>
              </a:rPr>
              <a:t>In previous versions of Windows, most of the kernel32 functions called to their corresponding functions in ntdll.dll.</a:t>
            </a:r>
          </a:p>
          <a:p>
            <a:r>
              <a:rPr lang="en-US" sz="1400">
                <a:latin typeface="Arial" pitchFamily="34" charset="0"/>
                <a:cs typeface="Arial" pitchFamily="34" charset="0"/>
              </a:rPr>
              <a:t>In Windows 7, most of the kernel functions call to their corresponding functions in kernelbase.dll, and the kernelbase dll is the one that makes the calls to ntdll.dll </a:t>
            </a:r>
          </a:p>
        </p:txBody>
      </p:sp>
      <p:sp>
        <p:nvSpPr>
          <p:cNvPr id="5" name="TextBox 4"/>
          <p:cNvSpPr txBox="1"/>
          <p:nvPr/>
        </p:nvSpPr>
        <p:spPr>
          <a:xfrm>
            <a:off x="1524000" y="228600"/>
            <a:ext cx="6477000" cy="646331"/>
          </a:xfrm>
          <a:prstGeom prst="rect">
            <a:avLst/>
          </a:prstGeom>
          <a:noFill/>
        </p:spPr>
        <p:txBody>
          <a:bodyPr wrap="square" rtlCol="0">
            <a:spAutoFit/>
          </a:bodyPr>
          <a:lstStyle/>
          <a:p>
            <a:r>
              <a:rPr lang="en-US" sz="3600" smtClean="0">
                <a:latin typeface="Arial Unicode MS" pitchFamily="34" charset="-128"/>
                <a:ea typeface="Arial Unicode MS" pitchFamily="34" charset="-128"/>
                <a:cs typeface="Arial Unicode MS" pitchFamily="34" charset="-128"/>
              </a:rPr>
              <a:t>Windows 7 new library files</a:t>
            </a:r>
            <a:endParaRPr lang="en-US" sz="3600">
              <a:latin typeface="Arial Unicode MS" pitchFamily="34" charset="-128"/>
              <a:ea typeface="Arial Unicode MS" pitchFamily="34" charset="-128"/>
              <a:cs typeface="Arial Unicode MS" pitchFamily="34" charset="-128"/>
            </a:endParaRPr>
          </a:p>
        </p:txBody>
      </p:sp>
      <p:sp>
        <p:nvSpPr>
          <p:cNvPr id="6" name="TextBox 5"/>
          <p:cNvSpPr txBox="1"/>
          <p:nvPr/>
        </p:nvSpPr>
        <p:spPr>
          <a:xfrm>
            <a:off x="228600" y="6019799"/>
            <a:ext cx="8763000" cy="646331"/>
          </a:xfrm>
          <a:prstGeom prst="rect">
            <a:avLst/>
          </a:prstGeom>
          <a:noFill/>
        </p:spPr>
        <p:txBody>
          <a:bodyPr wrap="square" rtlCol="0">
            <a:spAutoFit/>
          </a:bodyPr>
          <a:lstStyle/>
          <a:p>
            <a:r>
              <a:rPr lang="en-US" sz="1200">
                <a:latin typeface="Courier New" pitchFamily="49" charset="0"/>
                <a:cs typeface="Courier New" pitchFamily="49" charset="0"/>
              </a:rPr>
              <a:t>75e5f307 eb05            jmp     ADVAPI32!RegDeleteValueW+0xd (75e5f30e)</a:t>
            </a:r>
          </a:p>
          <a:p>
            <a:r>
              <a:rPr lang="en-US" sz="1200">
                <a:latin typeface="Courier New" pitchFamily="49" charset="0"/>
                <a:cs typeface="Courier New" pitchFamily="49" charset="0"/>
              </a:rPr>
              <a:t>75e5f30e ff25b414e575    jmp     dword ptr [ADVAPI32+0x14b4 (75e514b4)] ds:0023:75e514b4 = kernel32!RegDeleteValueW(758bd5af)</a:t>
            </a:r>
          </a:p>
        </p:txBody>
      </p:sp>
    </p:spTree>
    <p:extLst>
      <p:ext uri="{BB962C8B-B14F-4D97-AF65-F5344CB8AC3E}">
        <p14:creationId xmlns:p14="http://schemas.microsoft.com/office/powerpoint/2010/main" val="725719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3533</TotalTime>
  <Words>5172</Words>
  <Application>Microsoft Office PowerPoint</Application>
  <PresentationFormat>On-screen Show (4:3)</PresentationFormat>
  <Paragraphs>323</Paragraphs>
  <Slides>65</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Horizon</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Ionut</dc:creator>
  <cp:lastModifiedBy>Ionut</cp:lastModifiedBy>
  <cp:revision>139</cp:revision>
  <dcterms:created xsi:type="dcterms:W3CDTF">2014-03-23T19:10:00Z</dcterms:created>
  <dcterms:modified xsi:type="dcterms:W3CDTF">2014-03-27T08:46:47Z</dcterms:modified>
</cp:coreProperties>
</file>